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9" r:id="rId11"/>
    <p:sldId id="271" r:id="rId12"/>
    <p:sldId id="272" r:id="rId13"/>
    <p:sldId id="273" r:id="rId14"/>
    <p:sldId id="277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5D742E"/>
    <a:srgbClr val="4D6026"/>
    <a:srgbClr val="3E4D1F"/>
    <a:srgbClr val="009900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908A7-1CBB-42A9-BFF1-CAA60152370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AA42B-7FA4-4548-9AD1-2B211855A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A42B-7FA4-4548-9AD1-2B211855A95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www.ukazka.ru/img/g/uk206420.jpg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7000900"/>
          </a:xfrm>
          <a:prstGeom prst="rect">
            <a:avLst/>
          </a:prstGeom>
          <a:solidFill>
            <a:srgbClr val="006666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ГЛАГОЛ</a:t>
            </a:r>
            <a:b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(5 класс)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7415242" cy="1066792"/>
          </a:xfrm>
        </p:spPr>
        <p:txBody>
          <a:bodyPr>
            <a:normAutofit/>
          </a:bodyPr>
          <a:lstStyle/>
          <a:p>
            <a:pPr algn="r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Работу выполнила:</a:t>
            </a:r>
          </a:p>
          <a:p>
            <a:pPr algn="r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Александрова Светлана Сергеевна,</a:t>
            </a:r>
          </a:p>
          <a:p>
            <a:pPr algn="r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algn="r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МАОУСОШ №8 г. Старая Русса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Глаголы-исключения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ubRRectCallout"/>
          <p:cNvSpPr>
            <a:spLocks noEditPoints="1" noChangeArrowheads="1"/>
          </p:cNvSpPr>
          <p:nvPr/>
        </p:nvSpPr>
        <p:spPr bwMode="auto">
          <a:xfrm rot="10800000" flipV="1">
            <a:off x="1357290" y="1428736"/>
            <a:ext cx="2000264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спряжение</a:t>
            </a: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5500694" y="1428736"/>
            <a:ext cx="2143140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спряжение</a:t>
            </a: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928662" y="2214554"/>
            <a:ext cx="2643206" cy="71438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Брить , стелить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4357686" y="2143116"/>
            <a:ext cx="4643470" cy="114300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Гнать ,  держать, дышать, слышать, смотреть, видеть, ненавидеть,  обидеть, терпеть, зависеть, вертеть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ubRRectCallout"/>
          <p:cNvSpPr>
            <a:spLocks noEditPoints="1" noChangeArrowheads="1"/>
          </p:cNvSpPr>
          <p:nvPr/>
        </p:nvSpPr>
        <p:spPr bwMode="auto">
          <a:xfrm rot="10800000" flipV="1">
            <a:off x="357158" y="3429000"/>
            <a:ext cx="3571900" cy="207170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        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Я    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Мы    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ем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Мы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ем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Ты     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ешь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Ты 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ешь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     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Вы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ете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Он      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Он 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Они    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Они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стел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ют</a:t>
            </a: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4572000" y="3429000"/>
            <a:ext cx="4143404" cy="200026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      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Я   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Мы  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Мы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Ты   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ишь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Ты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ишь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   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Вы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ите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Он    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Он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Они  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Они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смотр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</a:t>
            </a:r>
          </a:p>
        </p:txBody>
      </p:sp>
      <p:sp>
        <p:nvSpPr>
          <p:cNvPr id="12" name="PubRRectCallout"/>
          <p:cNvSpPr>
            <a:spLocks noEditPoints="1" noChangeArrowheads="1"/>
          </p:cNvSpPr>
          <p:nvPr/>
        </p:nvSpPr>
        <p:spPr bwMode="auto">
          <a:xfrm rot="10800000" flipV="1">
            <a:off x="785786" y="5786454"/>
            <a:ext cx="7929618" cy="92869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прибавлении приставок спряжение глаголов   не  изменяется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Ставлю ударение и определяю, какое окончание у глагола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ударное или безударное.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.Если ударное –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пишу, как слышу.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Если безударное (кроме глаголов-исключений).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1)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ставлю глагол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в неопределённую форму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2) проверяю, правильно ли поставил вопрос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(Что делать?  Что сделать?)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3) смотрю, какой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глагольный суффикс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 –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4) если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глагол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спряжения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пишу в окончаниях гласную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-АТ(ЯТ)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5)  если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не 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глагол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спряжения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пишу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–УТ (ЮТ)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6) проверяю написанное: обозначаю орфограмму.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939784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Алгоритм определения спряжения глаголов: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96908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с глаголом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ubRRectCallout"/>
          <p:cNvSpPr>
            <a:spLocks noEditPoints="1" noChangeArrowheads="1"/>
          </p:cNvSpPr>
          <p:nvPr/>
        </p:nvSpPr>
        <p:spPr bwMode="auto">
          <a:xfrm rot="10800000" flipV="1">
            <a:off x="1285852" y="1714488"/>
            <a:ext cx="6500858" cy="92869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пишется раздельно </a:t>
            </a: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3000364" y="2928934"/>
            <a:ext cx="2286016" cy="371477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пишу слитно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здоровится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долюбливать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навидеть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доумевать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взлюбить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годовать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сдобровать     </a:t>
            </a:r>
          </a:p>
          <a:p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истовствовать</a:t>
            </a: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5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-ТСЯ  и  -ТЬСЯ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ubRRectCallout"/>
          <p:cNvSpPr>
            <a:spLocks noEditPoints="1" noChangeArrowheads="1"/>
          </p:cNvSpPr>
          <p:nvPr/>
        </p:nvSpPr>
        <p:spPr bwMode="auto">
          <a:xfrm rot="10800000" flipV="1">
            <a:off x="1142976" y="1714488"/>
            <a:ext cx="2643206" cy="107157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(с)делает?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(с)делают?</a:t>
            </a: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1214414" y="3071810"/>
            <a:ext cx="2643206" cy="57150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глагол стоит в 3 лице</a:t>
            </a: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4143380"/>
            <a:ext cx="3286148" cy="100013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вопроса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мягкого знака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глагола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пишем Ь</a:t>
            </a: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428596" y="5357826"/>
            <a:ext cx="3571900" cy="57150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Брат (что делает?)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учи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ТСЯ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4929190" y="1643050"/>
            <a:ext cx="2643206" cy="107157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(с)делать?</a:t>
            </a:r>
          </a:p>
        </p:txBody>
      </p:sp>
      <p:sp>
        <p:nvSpPr>
          <p:cNvPr id="10" name="PubRRectCallout"/>
          <p:cNvSpPr>
            <a:spLocks noEditPoints="1" noChangeArrowheads="1"/>
          </p:cNvSpPr>
          <p:nvPr/>
        </p:nvSpPr>
        <p:spPr bwMode="auto">
          <a:xfrm rot="10800000" flipV="1">
            <a:off x="4929190" y="3000372"/>
            <a:ext cx="2643206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глагол стоит в неопределённой форме</a:t>
            </a: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4857752" y="4071942"/>
            <a:ext cx="3500462" cy="100013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вопроса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мягкий знака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у глагола пишем Ь</a:t>
            </a:r>
          </a:p>
        </p:txBody>
      </p:sp>
      <p:sp>
        <p:nvSpPr>
          <p:cNvPr id="12" name="PubRRectCallout"/>
          <p:cNvSpPr>
            <a:spLocks noEditPoints="1" noChangeArrowheads="1"/>
          </p:cNvSpPr>
          <p:nvPr/>
        </p:nvSpPr>
        <p:spPr bwMode="auto">
          <a:xfrm rot="10800000" flipV="1">
            <a:off x="4857752" y="5429264"/>
            <a:ext cx="3786214" cy="57150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Способны (что делать?)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учи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Ь после шипящих в глаголах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1714488"/>
            <a:ext cx="3143272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Неопределённая форма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2500306"/>
            <a:ext cx="3143272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 делать? что сделать?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3500438"/>
            <a:ext cx="3143272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пишу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Ь</a:t>
            </a:r>
          </a:p>
        </p:txBody>
      </p:sp>
      <p:sp>
        <p:nvSpPr>
          <p:cNvPr id="15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4429132"/>
            <a:ext cx="3143272" cy="57150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ЧЬ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стри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ЧЬ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PubRRectCallout"/>
          <p:cNvSpPr>
            <a:spLocks noEditPoints="1" noChangeArrowheads="1"/>
          </p:cNvSpPr>
          <p:nvPr/>
        </p:nvSpPr>
        <p:spPr bwMode="auto">
          <a:xfrm rot="10800000" flipV="1">
            <a:off x="5214942" y="1714488"/>
            <a:ext cx="3143272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лицо ед.ч.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PubRRectCallout"/>
          <p:cNvSpPr>
            <a:spLocks noEditPoints="1" noChangeArrowheads="1"/>
          </p:cNvSpPr>
          <p:nvPr/>
        </p:nvSpPr>
        <p:spPr bwMode="auto">
          <a:xfrm rot="10800000" flipV="1">
            <a:off x="5214942" y="2500306"/>
            <a:ext cx="3286148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 делаешь? что сделаешь?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PubRRectCallout"/>
          <p:cNvSpPr>
            <a:spLocks noEditPoints="1" noChangeArrowheads="1"/>
          </p:cNvSpPr>
          <p:nvPr/>
        </p:nvSpPr>
        <p:spPr bwMode="auto">
          <a:xfrm rot="10800000" flipV="1">
            <a:off x="5214942" y="3500438"/>
            <a:ext cx="3143272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пишу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Ь</a:t>
            </a:r>
          </a:p>
        </p:txBody>
      </p:sp>
      <p:sp>
        <p:nvSpPr>
          <p:cNvPr id="19" name="PubRRectCallout"/>
          <p:cNvSpPr>
            <a:spLocks noEditPoints="1" noChangeArrowheads="1"/>
          </p:cNvSpPr>
          <p:nvPr/>
        </p:nvSpPr>
        <p:spPr bwMode="auto">
          <a:xfrm rot="10800000" flipV="1">
            <a:off x="5214942" y="4429132"/>
            <a:ext cx="3143272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беж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ИШЬ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шепч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ЕШЬ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 перед суффиксом  -Л-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2071670" y="1571612"/>
            <a:ext cx="464347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прошедшем времени глагола</a:t>
            </a: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1000100" y="2571744"/>
            <a:ext cx="678661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 же гласная, что и в неопределённой форме</a:t>
            </a: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1000100" y="3714752"/>
            <a:ext cx="678661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посе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посе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обид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обид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ться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1000100" y="4929198"/>
            <a:ext cx="6786610" cy="142876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Запомнить!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зате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ка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ться, ла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леле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ма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ться, наде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ться, отча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ться, ре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се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та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чу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 слыш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вид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ненавид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обид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завис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ть, кле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  и др.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39784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Буквы Е-И в корнях с чередованием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1643050"/>
            <a:ext cx="7929618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пишется буква И, если после корня стоит суффикс А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1357290" y="2928934"/>
            <a:ext cx="2286016" cy="285752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    -   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    -   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-тер-      -    -т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-мер-      -    -м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-пер-      -    -п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-стел-     -   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блест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 -   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жеч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    -    -ж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4643438" y="2857496"/>
            <a:ext cx="3143272" cy="307183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изберу       -    изб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отдеру       -    отд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вытер        -    выт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замер         -    зам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запер          -    зап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застелить  -    заст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ть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блестел-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блеСНул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бл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выжечь-      -   выж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www.ukazka.ru/img/g/uk206420.jpg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7000900"/>
          </a:xfrm>
          <a:prstGeom prst="rect">
            <a:avLst/>
          </a:prstGeom>
          <a:solidFill>
            <a:srgbClr val="006666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71612"/>
            <a:ext cx="8229600" cy="2786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РАБОТУ!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Глагол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785786" y="1857364"/>
            <a:ext cx="3214711" cy="135732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самостоятельная часть речи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ubRRectCallout"/>
          <p:cNvSpPr>
            <a:spLocks noEditPoints="1" noChangeArrowheads="1"/>
          </p:cNvSpPr>
          <p:nvPr/>
        </p:nvSpPr>
        <p:spPr bwMode="auto">
          <a:xfrm rot="10800000" flipV="1">
            <a:off x="5286377" y="1857364"/>
            <a:ext cx="3214709" cy="135732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обозначает действие предмета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ubRRectCallout"/>
          <p:cNvSpPr>
            <a:spLocks noEditPoints="1" noChangeArrowheads="1"/>
          </p:cNvSpPr>
          <p:nvPr/>
        </p:nvSpPr>
        <p:spPr bwMode="auto">
          <a:xfrm rot="10800000" flipV="1">
            <a:off x="3071801" y="3786190"/>
            <a:ext cx="3214709" cy="185738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отвечает на вопросы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сделать?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др.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Неопределённая форма глагола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1857364"/>
            <a:ext cx="3214711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5072066" y="1857364"/>
            <a:ext cx="3214711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сделать?</a:t>
            </a: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2714612" y="3143248"/>
            <a:ext cx="3214711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ОКОНЧАНИЯ</a:t>
            </a: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4429132"/>
            <a:ext cx="1785950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</p:txBody>
      </p:sp>
      <p:sp>
        <p:nvSpPr>
          <p:cNvPr id="10" name="PubRRectCallout"/>
          <p:cNvSpPr>
            <a:spLocks noEditPoints="1" noChangeArrowheads="1"/>
          </p:cNvSpPr>
          <p:nvPr/>
        </p:nvSpPr>
        <p:spPr bwMode="auto">
          <a:xfrm rot="10800000" flipV="1">
            <a:off x="3428992" y="4429132"/>
            <a:ext cx="1857388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6143636" y="4429132"/>
            <a:ext cx="2071702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4500570"/>
            <a:ext cx="50006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4500570"/>
            <a:ext cx="571504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500958" y="4500570"/>
            <a:ext cx="50006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5643578"/>
            <a:ext cx="7715303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строи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нес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беречь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928794" y="57150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00562" y="5715016"/>
            <a:ext cx="42862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58148" y="5715016"/>
            <a:ext cx="33814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 глагола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1857364"/>
            <a:ext cx="3286148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овершенный</a:t>
            </a:r>
          </a:p>
        </p:txBody>
      </p:sp>
      <p:sp>
        <p:nvSpPr>
          <p:cNvPr id="12" name="PubRRectCallout"/>
          <p:cNvSpPr>
            <a:spLocks noEditPoints="1" noChangeArrowheads="1"/>
          </p:cNvSpPr>
          <p:nvPr/>
        </p:nvSpPr>
        <p:spPr bwMode="auto">
          <a:xfrm rot="10800000" flipV="1">
            <a:off x="5214942" y="1785926"/>
            <a:ext cx="335758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несовершенный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ubRRectCallout"/>
          <p:cNvSpPr>
            <a:spLocks noEditPoints="1" noChangeArrowheads="1"/>
          </p:cNvSpPr>
          <p:nvPr/>
        </p:nvSpPr>
        <p:spPr bwMode="auto">
          <a:xfrm rot="10800000" flipV="1">
            <a:off x="642910" y="3071810"/>
            <a:ext cx="3214711" cy="157163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что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делать?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делал?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делаю?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5357816" y="2857496"/>
            <a:ext cx="3214711" cy="207170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делал?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делаю?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буду делать?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1285852" y="5214950"/>
            <a:ext cx="1785950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построить</a:t>
            </a:r>
          </a:p>
        </p:txBody>
      </p:sp>
      <p:sp>
        <p:nvSpPr>
          <p:cNvPr id="13" name="PubRRectCallout"/>
          <p:cNvSpPr>
            <a:spLocks noEditPoints="1" noChangeArrowheads="1"/>
          </p:cNvSpPr>
          <p:nvPr/>
        </p:nvSpPr>
        <p:spPr bwMode="auto">
          <a:xfrm rot="10800000" flipV="1">
            <a:off x="5500694" y="5214950"/>
            <a:ext cx="3000396" cy="114300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строить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буду строить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5" grpId="0" animBg="1"/>
      <p:bldP spid="7" grpId="0" animBg="1"/>
      <p:bldP spid="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86834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Время глагола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1857364"/>
            <a:ext cx="214314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прошедшее</a:t>
            </a: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3428992" y="1857364"/>
            <a:ext cx="214314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настоящее</a:t>
            </a: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6357950" y="1857364"/>
            <a:ext cx="2143140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будущее</a:t>
            </a: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3000372"/>
            <a:ext cx="2143140" cy="164307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)делал?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)делала?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)делало?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)делали?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ubRRectCallout"/>
          <p:cNvSpPr>
            <a:spLocks noEditPoints="1" noChangeArrowheads="1"/>
          </p:cNvSpPr>
          <p:nvPr/>
        </p:nvSpPr>
        <p:spPr bwMode="auto">
          <a:xfrm rot="10800000" flipV="1">
            <a:off x="3500430" y="3000372"/>
            <a:ext cx="2071702" cy="171451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делаю?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делаешь?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делает?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делают?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6357950" y="3000372"/>
            <a:ext cx="2143140" cy="178595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сделаю?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сделаешь?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сделает?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будут делать?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и др.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PubRRectCallout"/>
          <p:cNvSpPr>
            <a:spLocks noEditPoints="1" noChangeArrowheads="1"/>
          </p:cNvSpPr>
          <p:nvPr/>
        </p:nvSpPr>
        <p:spPr bwMode="auto">
          <a:xfrm rot="10800000" flipV="1">
            <a:off x="714348" y="5143512"/>
            <a:ext cx="1857388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построил строил</a:t>
            </a:r>
          </a:p>
        </p:txBody>
      </p:sp>
      <p:sp>
        <p:nvSpPr>
          <p:cNvPr id="14" name="PubRRectCallout"/>
          <p:cNvSpPr>
            <a:spLocks noEditPoints="1" noChangeArrowheads="1"/>
          </p:cNvSpPr>
          <p:nvPr/>
        </p:nvSpPr>
        <p:spPr bwMode="auto">
          <a:xfrm rot="10800000" flipV="1">
            <a:off x="3500430" y="5143512"/>
            <a:ext cx="2071702" cy="85725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строю</a:t>
            </a:r>
          </a:p>
        </p:txBody>
      </p:sp>
      <p:sp>
        <p:nvSpPr>
          <p:cNvPr id="15" name="PubRRectCallout"/>
          <p:cNvSpPr>
            <a:spLocks noEditPoints="1" noChangeArrowheads="1"/>
          </p:cNvSpPr>
          <p:nvPr/>
        </p:nvSpPr>
        <p:spPr bwMode="auto">
          <a:xfrm rot="10800000" flipV="1">
            <a:off x="6357950" y="5072074"/>
            <a:ext cx="2214578" cy="92869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построю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буду строить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939784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Изменение глагола по родам, лицам и числам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357158" y="1928802"/>
            <a:ext cx="3286148" cy="57150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прошедшем времени</a:t>
            </a: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2857496"/>
            <a:ext cx="2928958" cy="107157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изменяется по числам и родам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 ед.ч.)</a:t>
            </a:r>
          </a:p>
        </p:txBody>
      </p:sp>
      <p:sp>
        <p:nvSpPr>
          <p:cNvPr id="10" name="PubRRectCallout"/>
          <p:cNvSpPr>
            <a:spLocks noEditPoints="1" noChangeArrowheads="1"/>
          </p:cNvSpPr>
          <p:nvPr/>
        </p:nvSpPr>
        <p:spPr bwMode="auto">
          <a:xfrm rot="10800000" flipV="1">
            <a:off x="571472" y="4143380"/>
            <a:ext cx="2928958" cy="128588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Ед.ч                         Мн.ч.</a:t>
            </a:r>
          </a:p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Ж.р.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(с)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дела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(с)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дела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М.р.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(с)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дела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]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Ср.р.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(с)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дела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500034" y="5643578"/>
            <a:ext cx="3000396" cy="92869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ВНИМАНИЕ!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У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глагола прошедшего времени суффикс Л не входит в основу слова</a:t>
            </a:r>
          </a:p>
          <a:p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ubRRectCallout"/>
          <p:cNvSpPr>
            <a:spLocks noEditPoints="1" noChangeArrowheads="1"/>
          </p:cNvSpPr>
          <p:nvPr/>
        </p:nvSpPr>
        <p:spPr bwMode="auto">
          <a:xfrm rot="10800000" flipV="1">
            <a:off x="4071934" y="1928802"/>
            <a:ext cx="4714908" cy="57150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настоящем и будущем времени</a:t>
            </a:r>
          </a:p>
        </p:txBody>
      </p:sp>
      <p:sp>
        <p:nvSpPr>
          <p:cNvPr id="15" name="PubRRectCallout"/>
          <p:cNvSpPr>
            <a:spLocks noEditPoints="1" noChangeArrowheads="1"/>
          </p:cNvSpPr>
          <p:nvPr/>
        </p:nvSpPr>
        <p:spPr bwMode="auto">
          <a:xfrm rot="10800000" flipV="1">
            <a:off x="4857752" y="2786058"/>
            <a:ext cx="3214710" cy="114300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изменяется по числам и лицам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0.wp.com/znaniya.guru/wp-content/uploads/2018/06/Skrinshot-23.10.2014-00-44-40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142976" y="1714488"/>
            <a:ext cx="6929526" cy="4619684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Изменение глагола по лицам и числам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939784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Спряжение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зп203525-9.jpg"/>
          <p:cNvPicPr>
            <a:picLocks noChangeAspect="1"/>
          </p:cNvPicPr>
          <p:nvPr/>
        </p:nvPicPr>
        <p:blipFill>
          <a:blip r:embed="rId3">
            <a:lum bright="-10000" contrast="40000"/>
          </a:blip>
          <a:stretch>
            <a:fillRect/>
          </a:stretch>
        </p:blipFill>
        <p:spPr>
          <a:xfrm>
            <a:off x="1500166" y="2571744"/>
            <a:ext cx="6096041" cy="4000528"/>
          </a:xfrm>
          <a:prstGeom prst="rect">
            <a:avLst/>
          </a:prstGeom>
        </p:spPr>
      </p:pic>
      <p:sp>
        <p:nvSpPr>
          <p:cNvPr id="6" name="PubRRectCallout"/>
          <p:cNvSpPr>
            <a:spLocks noEditPoints="1" noChangeArrowheads="1"/>
          </p:cNvSpPr>
          <p:nvPr/>
        </p:nvSpPr>
        <p:spPr bwMode="auto">
          <a:xfrm rot="10800000" flipV="1">
            <a:off x="500034" y="1643050"/>
            <a:ext cx="8143932" cy="78581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изменение глаголов по лицам и числам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006666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определить спряжение глагола?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ubRRectCallout"/>
          <p:cNvSpPr>
            <a:spLocks noEditPoints="1" noChangeArrowheads="1"/>
          </p:cNvSpPr>
          <p:nvPr/>
        </p:nvSpPr>
        <p:spPr bwMode="auto">
          <a:xfrm rot="10800000" flipV="1">
            <a:off x="1142976" y="1428736"/>
            <a:ext cx="2143140" cy="50006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спряжение</a:t>
            </a:r>
          </a:p>
        </p:txBody>
      </p:sp>
      <p:sp>
        <p:nvSpPr>
          <p:cNvPr id="8" name="PubRRectCallout"/>
          <p:cNvSpPr>
            <a:spLocks noEditPoints="1" noChangeArrowheads="1"/>
          </p:cNvSpPr>
          <p:nvPr/>
        </p:nvSpPr>
        <p:spPr bwMode="auto">
          <a:xfrm rot="10800000" flipV="1">
            <a:off x="5357818" y="1428736"/>
            <a:ext cx="2143140" cy="500066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спряжение</a:t>
            </a:r>
          </a:p>
        </p:txBody>
      </p:sp>
      <p:sp>
        <p:nvSpPr>
          <p:cNvPr id="9" name="PubRRectCallout"/>
          <p:cNvSpPr>
            <a:spLocks noEditPoints="1" noChangeArrowheads="1"/>
          </p:cNvSpPr>
          <p:nvPr/>
        </p:nvSpPr>
        <p:spPr bwMode="auto">
          <a:xfrm rot="10800000" flipV="1">
            <a:off x="428596" y="2000240"/>
            <a:ext cx="8286808" cy="64294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Ударные личные окончания</a:t>
            </a:r>
          </a:p>
        </p:txBody>
      </p:sp>
      <p:sp>
        <p:nvSpPr>
          <p:cNvPr id="10" name="PubRRectCallout"/>
          <p:cNvSpPr>
            <a:spLocks noEditPoints="1" noChangeArrowheads="1"/>
          </p:cNvSpPr>
          <p:nvPr/>
        </p:nvSpPr>
        <p:spPr bwMode="auto">
          <a:xfrm rot="10800000" flipV="1">
            <a:off x="428596" y="2714620"/>
            <a:ext cx="3643338" cy="164307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ед.ч.                  мн.ч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1л     -у (-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               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 (-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м),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2л     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шь (-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шь)    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3л    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          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т)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ubRRectCallout"/>
          <p:cNvSpPr>
            <a:spLocks noEditPoints="1" noChangeArrowheads="1"/>
          </p:cNvSpPr>
          <p:nvPr/>
        </p:nvSpPr>
        <p:spPr bwMode="auto">
          <a:xfrm rot="10800000" flipV="1">
            <a:off x="5072066" y="2714620"/>
            <a:ext cx="3643338" cy="164307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ед.ч.                   мн.ч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1л     -у (-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              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2л     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шь                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3л    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PubRRectCallout"/>
          <p:cNvSpPr>
            <a:spLocks noEditPoints="1" noChangeArrowheads="1"/>
          </p:cNvSpPr>
          <p:nvPr/>
        </p:nvSpPr>
        <p:spPr bwMode="auto">
          <a:xfrm rot="10800000" flipV="1">
            <a:off x="357158" y="4429132"/>
            <a:ext cx="8286808" cy="1143008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Безударные личные окончания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неопределённой форме   (что делать? что сделать?)</a:t>
            </a:r>
          </a:p>
        </p:txBody>
      </p:sp>
      <p:sp>
        <p:nvSpPr>
          <p:cNvPr id="13" name="PubRRectCallout"/>
          <p:cNvSpPr>
            <a:spLocks noEditPoints="1" noChangeArrowheads="1"/>
          </p:cNvSpPr>
          <p:nvPr/>
        </p:nvSpPr>
        <p:spPr bwMode="auto">
          <a:xfrm rot="10800000" flipV="1">
            <a:off x="428596" y="5572140"/>
            <a:ext cx="3714776" cy="1071594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и др. + БРИТЬ , СТЕЛИТЬ</a:t>
            </a:r>
          </a:p>
        </p:txBody>
      </p:sp>
      <p:sp>
        <p:nvSpPr>
          <p:cNvPr id="14" name="PubRRectCallout"/>
          <p:cNvSpPr>
            <a:spLocks noEditPoints="1" noChangeArrowheads="1"/>
          </p:cNvSpPr>
          <p:nvPr/>
        </p:nvSpPr>
        <p:spPr bwMode="auto">
          <a:xfrm rot="10800000" flipV="1">
            <a:off x="5000628" y="5643578"/>
            <a:ext cx="3643338" cy="100013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+ 11 глаголов исключений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774</Words>
  <PresentationFormat>Экран (4:3)</PresentationFormat>
  <Paragraphs>173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ГЛАГОЛ (5 класс)</vt:lpstr>
      <vt:lpstr>Глагол</vt:lpstr>
      <vt:lpstr>Неопределённая форма глагола</vt:lpstr>
      <vt:lpstr>Вид глагола</vt:lpstr>
      <vt:lpstr>Время глагола</vt:lpstr>
      <vt:lpstr>Изменение глагола по родам, лицам и числам</vt:lpstr>
      <vt:lpstr>Изменение глагола по лицам и числам</vt:lpstr>
      <vt:lpstr>Спряжение</vt:lpstr>
      <vt:lpstr>Как определить спряжение глагола?</vt:lpstr>
      <vt:lpstr>Глаголы-исключения</vt:lpstr>
      <vt:lpstr>Алгоритм определения спряжения глаголов:</vt:lpstr>
      <vt:lpstr>НЕ с глаголом</vt:lpstr>
      <vt:lpstr>-ТСЯ  и  -ТЬСЯ</vt:lpstr>
      <vt:lpstr>Ь после шипящих в глаголах</vt:lpstr>
      <vt:lpstr>?  перед суффиксом  -Л-</vt:lpstr>
      <vt:lpstr>Буквы Е-И в корнях с чередованием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</dc:title>
  <dc:creator>User</dc:creator>
  <cp:lastModifiedBy>Пользователь Windows</cp:lastModifiedBy>
  <cp:revision>54</cp:revision>
  <dcterms:created xsi:type="dcterms:W3CDTF">2022-04-30T05:51:38Z</dcterms:created>
  <dcterms:modified xsi:type="dcterms:W3CDTF">2022-05-01T07:20:46Z</dcterms:modified>
</cp:coreProperties>
</file>