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1"/>
  </p:notes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65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2F1E6-4DAF-409A-92F3-ADF43A16F03A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1B718A-5E23-43D4-9817-5109B2320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10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B718A-5E23-43D4-9817-5109B2320A7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788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B718A-5E23-43D4-9817-5109B2320A7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788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B718A-5E23-43D4-9817-5109B2320A7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788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B718A-5E23-43D4-9817-5109B2320A7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788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B718A-5E23-43D4-9817-5109B2320A7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788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B718A-5E23-43D4-9817-5109B2320A7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788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B718A-5E23-43D4-9817-5109B2320A7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788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B718A-5E23-43D4-9817-5109B2320A7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788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CBF5A-15CD-4B99-896B-F2EEFF7A023F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0695C-A38B-4DBF-AB79-23DDDCF407E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CBF5A-15CD-4B99-896B-F2EEFF7A023F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0695C-A38B-4DBF-AB79-23DDDCF40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CBF5A-15CD-4B99-896B-F2EEFF7A023F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0695C-A38B-4DBF-AB79-23DDDCF40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CBF5A-15CD-4B99-896B-F2EEFF7A023F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0695C-A38B-4DBF-AB79-23DDDCF40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CBF5A-15CD-4B99-896B-F2EEFF7A023F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0695C-A38B-4DBF-AB79-23DDDCF407E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CBF5A-15CD-4B99-896B-F2EEFF7A023F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0695C-A38B-4DBF-AB79-23DDDCF40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CBF5A-15CD-4B99-896B-F2EEFF7A023F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0695C-A38B-4DBF-AB79-23DDDCF40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CBF5A-15CD-4B99-896B-F2EEFF7A023F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0695C-A38B-4DBF-AB79-23DDDCF40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CBF5A-15CD-4B99-896B-F2EEFF7A023F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0695C-A38B-4DBF-AB79-23DDDCF407E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CBF5A-15CD-4B99-896B-F2EEFF7A023F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0695C-A38B-4DBF-AB79-23DDDCF40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CBF5A-15CD-4B99-896B-F2EEFF7A023F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0695C-A38B-4DBF-AB79-23DDDCF407E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4FCBF5A-15CD-4B99-896B-F2EEFF7A023F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8B0695C-A38B-4DBF-AB79-23DDDCF407E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6469" y="107754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 ты знаешь как меня зовут?</a:t>
            </a:r>
            <a:endParaRPr lang="ru-RU" dirty="0"/>
          </a:p>
        </p:txBody>
      </p:sp>
      <p:pic>
        <p:nvPicPr>
          <p:cNvPr id="6146" name="Picture 2" descr="https://slovnet.ru/wp-content/uploads/2018/10/6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976664" cy="448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99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Уравнением называется равенство, содержащее неизвестное число (переменную).</a:t>
            </a:r>
            <a:endParaRPr lang="ru-RU" dirty="0"/>
          </a:p>
        </p:txBody>
      </p:sp>
      <p:pic>
        <p:nvPicPr>
          <p:cNvPr id="2050" name="Picture 2" descr="https://pimg.mycdn.me/getImage?disableStub=true&amp;type=VIDEO_S_720&amp;url=https%3A%2F%2Fvdp.mycdn.me%2FgetImage%3Fid%3D219012532771%26idx%3D2%26thumbType%3D37%26f%3D1&amp;signatureToken=mPv2dZVvLay2EIdpk3i-Y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023" y="3046520"/>
            <a:ext cx="5849888" cy="32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7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792087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87111" y="332655"/>
            <a:ext cx="69127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en-US" sz="13800" b="1" dirty="0">
                <a:solidFill>
                  <a:srgbClr val="00B050"/>
                </a:solidFill>
              </a:rPr>
              <a:t>x</a:t>
            </a:r>
            <a:r>
              <a:rPr lang="ru-RU" sz="13800" b="1" dirty="0" smtClean="0"/>
              <a:t>+</a:t>
            </a:r>
            <a:r>
              <a:rPr lang="ru-RU" sz="13800" b="1" dirty="0" smtClean="0">
                <a:solidFill>
                  <a:srgbClr val="FF0000"/>
                </a:solidFill>
              </a:rPr>
              <a:t>15</a:t>
            </a:r>
            <a:r>
              <a:rPr lang="ru-RU" sz="13800" b="1" dirty="0" smtClean="0"/>
              <a:t>=</a:t>
            </a:r>
            <a:r>
              <a:rPr lang="ru-RU" sz="13800" b="1" dirty="0" smtClean="0">
                <a:solidFill>
                  <a:srgbClr val="FF0000"/>
                </a:solidFill>
              </a:rPr>
              <a:t>23</a:t>
            </a:r>
            <a:endParaRPr lang="ru-RU" sz="13800" b="1" dirty="0"/>
          </a:p>
        </p:txBody>
      </p:sp>
    </p:spTree>
    <p:extLst>
      <p:ext uri="{BB962C8B-B14F-4D97-AF65-F5344CB8AC3E}">
        <p14:creationId xmlns:p14="http://schemas.microsoft.com/office/powerpoint/2010/main" val="99981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792087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87111" y="332655"/>
            <a:ext cx="69127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en-US" sz="13800" b="1" dirty="0">
                <a:solidFill>
                  <a:srgbClr val="00B050"/>
                </a:solidFill>
              </a:rPr>
              <a:t>x</a:t>
            </a:r>
            <a:r>
              <a:rPr lang="ru-RU" sz="13800" b="1" dirty="0" smtClean="0"/>
              <a:t>+</a:t>
            </a:r>
            <a:r>
              <a:rPr lang="ru-RU" sz="13800" b="1" dirty="0" smtClean="0">
                <a:solidFill>
                  <a:srgbClr val="FF0000"/>
                </a:solidFill>
              </a:rPr>
              <a:t>15</a:t>
            </a:r>
            <a:r>
              <a:rPr lang="ru-RU" sz="13800" b="1" dirty="0" smtClean="0"/>
              <a:t>=</a:t>
            </a:r>
            <a:r>
              <a:rPr lang="ru-RU" sz="13800" b="1" dirty="0" smtClean="0">
                <a:solidFill>
                  <a:srgbClr val="FF0000"/>
                </a:solidFill>
              </a:rPr>
              <a:t>23</a:t>
            </a:r>
          </a:p>
          <a:p>
            <a:r>
              <a:rPr lang="en-US" sz="13800" b="1" dirty="0" smtClean="0">
                <a:solidFill>
                  <a:srgbClr val="00B050"/>
                </a:solidFill>
                <a:latin typeface="Corbel" panose="020B0503020204020204" pitchFamily="34" charset="0"/>
              </a:rPr>
              <a:t>x</a:t>
            </a:r>
            <a:r>
              <a:rPr lang="en-US" sz="138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 = 23-15</a:t>
            </a:r>
            <a:endParaRPr lang="ru-RU" sz="13800" b="1" dirty="0" smtClean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46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792087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87111" y="332655"/>
            <a:ext cx="6912768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en-US" sz="13800" b="1" dirty="0">
                <a:solidFill>
                  <a:srgbClr val="00B050"/>
                </a:solidFill>
              </a:rPr>
              <a:t>x</a:t>
            </a:r>
            <a:r>
              <a:rPr lang="ru-RU" sz="13800" b="1" dirty="0" smtClean="0"/>
              <a:t>+</a:t>
            </a:r>
            <a:r>
              <a:rPr lang="ru-RU" sz="13800" b="1" dirty="0" smtClean="0">
                <a:solidFill>
                  <a:srgbClr val="FF0000"/>
                </a:solidFill>
              </a:rPr>
              <a:t>15</a:t>
            </a:r>
            <a:r>
              <a:rPr lang="ru-RU" sz="13800" b="1" dirty="0" smtClean="0"/>
              <a:t>=</a:t>
            </a:r>
            <a:r>
              <a:rPr lang="ru-RU" sz="13800" b="1" dirty="0" smtClean="0">
                <a:solidFill>
                  <a:srgbClr val="FF0000"/>
                </a:solidFill>
              </a:rPr>
              <a:t>23</a:t>
            </a:r>
          </a:p>
          <a:p>
            <a:r>
              <a:rPr lang="en-US" sz="13800" b="1" dirty="0" smtClean="0">
                <a:solidFill>
                  <a:srgbClr val="00B050"/>
                </a:solidFill>
                <a:latin typeface="Corbel" panose="020B0503020204020204" pitchFamily="34" charset="0"/>
              </a:rPr>
              <a:t>x</a:t>
            </a:r>
            <a:r>
              <a:rPr lang="en-US" sz="138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 = 23-15</a:t>
            </a:r>
          </a:p>
          <a:p>
            <a:r>
              <a:rPr lang="en-US" sz="13800" b="1" dirty="0">
                <a:solidFill>
                  <a:srgbClr val="00B050"/>
                </a:solidFill>
                <a:latin typeface="Corbel" panose="020B0503020204020204" pitchFamily="34" charset="0"/>
              </a:rPr>
              <a:t>x</a:t>
            </a:r>
            <a:r>
              <a:rPr lang="en-US" sz="13800" b="1" dirty="0">
                <a:solidFill>
                  <a:srgbClr val="FF0000"/>
                </a:solidFill>
                <a:latin typeface="Corbel" panose="020B0503020204020204" pitchFamily="34" charset="0"/>
              </a:rPr>
              <a:t> = 8</a:t>
            </a:r>
            <a:endParaRPr lang="ru-RU" sz="13800" b="1" dirty="0">
              <a:latin typeface="Corbel" panose="020B0503020204020204" pitchFamily="34" charset="0"/>
            </a:endParaRPr>
          </a:p>
          <a:p>
            <a:endParaRPr lang="ru-RU" sz="13800" b="1" dirty="0" smtClean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9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792087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87111" y="332655"/>
            <a:ext cx="6912768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ru-RU" sz="13800" b="1" dirty="0">
                <a:solidFill>
                  <a:srgbClr val="00B050"/>
                </a:solidFill>
              </a:rPr>
              <a:t>8</a:t>
            </a:r>
            <a:r>
              <a:rPr lang="ru-RU" sz="13800" b="1" dirty="0" smtClean="0"/>
              <a:t>+</a:t>
            </a:r>
            <a:r>
              <a:rPr lang="ru-RU" sz="13800" b="1" dirty="0" smtClean="0">
                <a:solidFill>
                  <a:srgbClr val="FF0000"/>
                </a:solidFill>
              </a:rPr>
              <a:t>15</a:t>
            </a:r>
            <a:r>
              <a:rPr lang="ru-RU" sz="13800" b="1" dirty="0" smtClean="0"/>
              <a:t>=</a:t>
            </a:r>
            <a:r>
              <a:rPr lang="ru-RU" sz="13800" b="1" dirty="0" smtClean="0">
                <a:solidFill>
                  <a:srgbClr val="FF0000"/>
                </a:solidFill>
              </a:rPr>
              <a:t>23</a:t>
            </a:r>
          </a:p>
          <a:p>
            <a:r>
              <a:rPr lang="ru-RU" sz="138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23 = 23</a:t>
            </a:r>
            <a:r>
              <a:rPr lang="en-US" sz="138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  <a:latin typeface="Corbel" panose="020B0503020204020204" pitchFamily="34" charset="0"/>
              </a:rPr>
              <a:t>верно</a:t>
            </a:r>
            <a:endParaRPr lang="ru-RU" sz="13800" b="1" dirty="0" smtClean="0">
              <a:solidFill>
                <a:srgbClr val="00B050"/>
              </a:solidFill>
              <a:latin typeface="Corbel" panose="020B0503020204020204" pitchFamily="34" charset="0"/>
            </a:endParaRPr>
          </a:p>
          <a:p>
            <a:r>
              <a:rPr lang="ru-RU" sz="13800" b="1" dirty="0" smtClean="0">
                <a:latin typeface="Corbel" panose="020B0503020204020204" pitchFamily="34" charset="0"/>
              </a:rPr>
              <a:t>Ответ:</a:t>
            </a:r>
            <a:r>
              <a:rPr lang="ru-RU" sz="138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en-US" sz="13800" b="1" dirty="0" smtClean="0">
                <a:solidFill>
                  <a:srgbClr val="00B050"/>
                </a:solidFill>
                <a:latin typeface="Corbel" panose="020B0503020204020204" pitchFamily="34" charset="0"/>
              </a:rPr>
              <a:t>8</a:t>
            </a:r>
            <a:endParaRPr lang="ru-RU" sz="13800" b="1" dirty="0" smtClean="0">
              <a:solidFill>
                <a:srgbClr val="00B05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47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79208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Корень уравнения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96973" y="980728"/>
            <a:ext cx="69127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ru-RU" sz="9600" b="1" dirty="0" smtClean="0">
                <a:solidFill>
                  <a:srgbClr val="00B050"/>
                </a:solidFill>
              </a:rPr>
              <a:t>8</a:t>
            </a:r>
            <a:r>
              <a:rPr lang="ru-RU" sz="9600" b="1" dirty="0"/>
              <a:t> </a:t>
            </a:r>
            <a:r>
              <a:rPr lang="ru-RU" sz="9600" b="1" dirty="0" smtClean="0"/>
              <a:t>– корень</a:t>
            </a:r>
          </a:p>
          <a:p>
            <a:r>
              <a:rPr lang="ru-RU" sz="9600" b="1" dirty="0" smtClean="0"/>
              <a:t>уравнения</a:t>
            </a:r>
          </a:p>
        </p:txBody>
      </p:sp>
    </p:spTree>
    <p:extLst>
      <p:ext uri="{BB962C8B-B14F-4D97-AF65-F5344CB8AC3E}">
        <p14:creationId xmlns:p14="http://schemas.microsoft.com/office/powerpoint/2010/main" val="138481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Корнем уравнения - называется </a:t>
            </a:r>
            <a:r>
              <a:rPr lang="ru-RU" dirty="0"/>
              <a:t>значение </a:t>
            </a:r>
            <a:r>
              <a:rPr lang="ru-RU" dirty="0" smtClean="0"/>
              <a:t>переменной (число), подстановка </a:t>
            </a:r>
            <a:r>
              <a:rPr lang="ru-RU" dirty="0"/>
              <a:t>которого в </a:t>
            </a:r>
            <a:r>
              <a:rPr lang="ru-RU" dirty="0" smtClean="0"/>
              <a:t>уравнение </a:t>
            </a:r>
            <a:r>
              <a:rPr lang="ru-RU" dirty="0"/>
              <a:t>даёт верное числовое равенство. </a:t>
            </a:r>
          </a:p>
        </p:txBody>
      </p:sp>
      <p:pic>
        <p:nvPicPr>
          <p:cNvPr id="4098" name="Picture 2" descr="https://i.ytimg.com/vi/7U8lqPMxSo4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177" y="3601133"/>
            <a:ext cx="4919192" cy="276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85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просто!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en-US" sz="6600" dirty="0" smtClean="0">
                <a:latin typeface="Corbel" panose="020B0503020204020204" pitchFamily="34" charset="0"/>
              </a:rPr>
              <a:t>1) </a:t>
            </a:r>
            <a:r>
              <a:rPr lang="en-US" sz="6600" dirty="0" smtClean="0">
                <a:solidFill>
                  <a:srgbClr val="00B0F0"/>
                </a:solidFill>
                <a:latin typeface="Corbel" panose="020B0503020204020204" pitchFamily="34" charset="0"/>
              </a:rPr>
              <a:t>x-24 = 20</a:t>
            </a:r>
          </a:p>
          <a:p>
            <a:pPr marL="82296" indent="0">
              <a:buNone/>
            </a:pPr>
            <a:r>
              <a:rPr lang="en-US" sz="6600" dirty="0" smtClean="0">
                <a:latin typeface="Corbel" panose="020B0503020204020204" pitchFamily="34" charset="0"/>
              </a:rPr>
              <a:t>2) </a:t>
            </a:r>
            <a:r>
              <a:rPr lang="en-US" sz="6600" dirty="0" smtClean="0">
                <a:solidFill>
                  <a:srgbClr val="00B050"/>
                </a:solidFill>
                <a:latin typeface="Corbel" panose="020B0503020204020204" pitchFamily="34" charset="0"/>
              </a:rPr>
              <a:t>30-x = 20</a:t>
            </a:r>
          </a:p>
          <a:p>
            <a:pPr marL="82296" indent="0">
              <a:buNone/>
            </a:pPr>
            <a:r>
              <a:rPr lang="en-US" sz="6600" dirty="0" smtClean="0">
                <a:latin typeface="Corbel" panose="020B0503020204020204" pitchFamily="34" charset="0"/>
              </a:rPr>
              <a:t>3) </a:t>
            </a:r>
            <a:r>
              <a:rPr lang="en-US" sz="6600" dirty="0" smtClean="0">
                <a:solidFill>
                  <a:srgbClr val="FF0000"/>
                </a:solidFill>
                <a:latin typeface="Corbel" panose="020B0503020204020204" pitchFamily="34" charset="0"/>
              </a:rPr>
              <a:t>3·x = 28</a:t>
            </a:r>
          </a:p>
          <a:p>
            <a:pPr marL="82296" indent="0">
              <a:buNone/>
            </a:pPr>
            <a:r>
              <a:rPr lang="en-US" sz="6600" dirty="0" smtClean="0">
                <a:latin typeface="Corbel" panose="020B0503020204020204" pitchFamily="34" charset="0"/>
              </a:rPr>
              <a:t>4) </a:t>
            </a:r>
            <a:r>
              <a:rPr lang="en-US" sz="6600" dirty="0" smtClean="0">
                <a:solidFill>
                  <a:schemeClr val="bg2">
                    <a:lumMod val="50000"/>
                  </a:schemeClr>
                </a:solidFill>
                <a:latin typeface="Corbel" panose="020B0503020204020204" pitchFamily="34" charset="0"/>
              </a:rPr>
              <a:t>25:x=5</a:t>
            </a:r>
          </a:p>
          <a:p>
            <a:pPr marL="82296" indent="0">
              <a:buNone/>
            </a:pPr>
            <a:r>
              <a:rPr lang="en-US" sz="6600" dirty="0" smtClean="0">
                <a:latin typeface="Corbel" panose="020B0503020204020204" pitchFamily="34" charset="0"/>
              </a:rPr>
              <a:t>5) </a:t>
            </a:r>
            <a:r>
              <a:rPr lang="en-US" sz="6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rbel" panose="020B0503020204020204" pitchFamily="34" charset="0"/>
              </a:rPr>
              <a:t>x:3=12</a:t>
            </a:r>
            <a:endParaRPr lang="ru-RU" sz="6600" dirty="0">
              <a:solidFill>
                <a:schemeClr val="accent5">
                  <a:lumMod val="60000"/>
                  <a:lumOff val="40000"/>
                </a:schemeClr>
              </a:solidFill>
              <a:latin typeface="Corbel" panose="020B0503020204020204" pitchFamily="34" charset="0"/>
            </a:endParaRPr>
          </a:p>
        </p:txBody>
      </p:sp>
      <p:pic>
        <p:nvPicPr>
          <p:cNvPr id="2050" name="Picture 2" descr="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92080" y="3068960"/>
            <a:ext cx="3312368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80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Попробуйте сами!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en-US" sz="6600" dirty="0" smtClean="0">
                <a:latin typeface="Corbel" panose="020B0503020204020204" pitchFamily="34" charset="0"/>
              </a:rPr>
              <a:t>1) </a:t>
            </a:r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  <a:latin typeface="Corbel" panose="020B0503020204020204" pitchFamily="34" charset="0"/>
              </a:rPr>
              <a:t>5+x=34</a:t>
            </a:r>
          </a:p>
          <a:p>
            <a:pPr marL="82296" indent="0">
              <a:buNone/>
            </a:pPr>
            <a:r>
              <a:rPr lang="en-US" sz="6600" dirty="0" smtClean="0">
                <a:latin typeface="Corbel" panose="020B0503020204020204" pitchFamily="34" charset="0"/>
              </a:rPr>
              <a:t>2) </a:t>
            </a:r>
            <a:r>
              <a:rPr lang="en-US" sz="6600" dirty="0" smtClean="0">
                <a:solidFill>
                  <a:srgbClr val="00B0F0"/>
                </a:solidFill>
                <a:latin typeface="Corbel" panose="020B0503020204020204" pitchFamily="34" charset="0"/>
              </a:rPr>
              <a:t>x-2</a:t>
            </a:r>
            <a:r>
              <a:rPr lang="ru-RU" sz="6600" dirty="0">
                <a:solidFill>
                  <a:srgbClr val="00B0F0"/>
                </a:solidFill>
                <a:latin typeface="Corbel" panose="020B0503020204020204" pitchFamily="34" charset="0"/>
              </a:rPr>
              <a:t>0</a:t>
            </a:r>
            <a:r>
              <a:rPr lang="en-US" sz="6600" dirty="0" smtClean="0">
                <a:solidFill>
                  <a:srgbClr val="00B0F0"/>
                </a:solidFill>
                <a:latin typeface="Corbel" panose="020B0503020204020204" pitchFamily="34" charset="0"/>
              </a:rPr>
              <a:t> = 2</a:t>
            </a:r>
            <a:r>
              <a:rPr lang="ru-RU" sz="6600" dirty="0" smtClean="0">
                <a:solidFill>
                  <a:srgbClr val="00B0F0"/>
                </a:solidFill>
                <a:latin typeface="Corbel" panose="020B0503020204020204" pitchFamily="34" charset="0"/>
              </a:rPr>
              <a:t>5</a:t>
            </a:r>
            <a:endParaRPr lang="en-US" sz="6600" dirty="0" smtClean="0">
              <a:solidFill>
                <a:srgbClr val="00B0F0"/>
              </a:solidFill>
              <a:latin typeface="Corbel" panose="020B0503020204020204" pitchFamily="34" charset="0"/>
            </a:endParaRPr>
          </a:p>
          <a:p>
            <a:pPr marL="82296" indent="0">
              <a:buNone/>
            </a:pPr>
            <a:r>
              <a:rPr lang="en-US" sz="6600" dirty="0">
                <a:latin typeface="Corbel" panose="020B0503020204020204" pitchFamily="34" charset="0"/>
              </a:rPr>
              <a:t>3</a:t>
            </a:r>
            <a:r>
              <a:rPr lang="en-US" sz="6600" dirty="0" smtClean="0">
                <a:latin typeface="Corbel" panose="020B0503020204020204" pitchFamily="34" charset="0"/>
              </a:rPr>
              <a:t>) </a:t>
            </a:r>
            <a:r>
              <a:rPr lang="ru-RU" sz="6600" dirty="0" smtClean="0">
                <a:solidFill>
                  <a:srgbClr val="00B050"/>
                </a:solidFill>
                <a:latin typeface="Corbel" panose="020B0503020204020204" pitchFamily="34" charset="0"/>
              </a:rPr>
              <a:t>25</a:t>
            </a:r>
            <a:r>
              <a:rPr lang="en-US" sz="6600" dirty="0" smtClean="0">
                <a:solidFill>
                  <a:srgbClr val="00B050"/>
                </a:solidFill>
                <a:latin typeface="Corbel" panose="020B0503020204020204" pitchFamily="34" charset="0"/>
              </a:rPr>
              <a:t>-x = </a:t>
            </a:r>
            <a:r>
              <a:rPr lang="ru-RU" sz="6600" dirty="0" smtClean="0">
                <a:solidFill>
                  <a:srgbClr val="00B050"/>
                </a:solidFill>
                <a:latin typeface="Corbel" panose="020B0503020204020204" pitchFamily="34" charset="0"/>
              </a:rPr>
              <a:t>18</a:t>
            </a:r>
            <a:endParaRPr lang="en-US" sz="6600" dirty="0" smtClean="0">
              <a:solidFill>
                <a:srgbClr val="00B050"/>
              </a:solidFill>
              <a:latin typeface="Corbel" panose="020B0503020204020204" pitchFamily="34" charset="0"/>
            </a:endParaRPr>
          </a:p>
          <a:p>
            <a:pPr marL="82296" indent="0">
              <a:buNone/>
            </a:pPr>
            <a:r>
              <a:rPr lang="en-US" sz="6600" dirty="0">
                <a:latin typeface="Corbel" panose="020B0503020204020204" pitchFamily="34" charset="0"/>
              </a:rPr>
              <a:t>4</a:t>
            </a:r>
            <a:r>
              <a:rPr lang="en-US" sz="6600" dirty="0" smtClean="0">
                <a:latin typeface="Corbel" panose="020B0503020204020204" pitchFamily="34" charset="0"/>
              </a:rPr>
              <a:t>) </a:t>
            </a:r>
            <a:r>
              <a:rPr lang="ru-RU" sz="6600" dirty="0">
                <a:solidFill>
                  <a:srgbClr val="FF0000"/>
                </a:solidFill>
                <a:latin typeface="Corbel" panose="020B0503020204020204" pitchFamily="34" charset="0"/>
              </a:rPr>
              <a:t>4</a:t>
            </a:r>
            <a:r>
              <a:rPr lang="en-US" sz="6600" dirty="0" smtClean="0">
                <a:solidFill>
                  <a:srgbClr val="FF0000"/>
                </a:solidFill>
                <a:latin typeface="Corbel" panose="020B0503020204020204" pitchFamily="34" charset="0"/>
              </a:rPr>
              <a:t>·x = </a:t>
            </a:r>
            <a:r>
              <a:rPr lang="ru-RU" sz="6600" dirty="0" smtClean="0">
                <a:solidFill>
                  <a:srgbClr val="FF0000"/>
                </a:solidFill>
                <a:latin typeface="Corbel" panose="020B0503020204020204" pitchFamily="34" charset="0"/>
              </a:rPr>
              <a:t>20</a:t>
            </a:r>
            <a:endParaRPr lang="en-US" sz="6600" dirty="0" smtClean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marL="82296" indent="0">
              <a:buNone/>
            </a:pPr>
            <a:r>
              <a:rPr lang="en-US" sz="6600" dirty="0">
                <a:latin typeface="Corbel" panose="020B0503020204020204" pitchFamily="34" charset="0"/>
              </a:rPr>
              <a:t>5</a:t>
            </a:r>
            <a:r>
              <a:rPr lang="en-US" sz="6600" dirty="0" smtClean="0">
                <a:latin typeface="Corbel" panose="020B0503020204020204" pitchFamily="34" charset="0"/>
              </a:rPr>
              <a:t>) </a:t>
            </a: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  <a:latin typeface="Corbel" panose="020B0503020204020204" pitchFamily="34" charset="0"/>
              </a:rPr>
              <a:t>72</a:t>
            </a:r>
            <a:r>
              <a:rPr lang="en-US" sz="6600" dirty="0" smtClean="0">
                <a:solidFill>
                  <a:schemeClr val="bg2">
                    <a:lumMod val="50000"/>
                  </a:schemeClr>
                </a:solidFill>
                <a:latin typeface="Corbel" panose="020B0503020204020204" pitchFamily="34" charset="0"/>
              </a:rPr>
              <a:t>:x=</a:t>
            </a:r>
            <a:r>
              <a:rPr lang="ru-RU" sz="6600" dirty="0">
                <a:solidFill>
                  <a:schemeClr val="bg2">
                    <a:lumMod val="50000"/>
                  </a:schemeClr>
                </a:solidFill>
                <a:latin typeface="Corbel" panose="020B0503020204020204" pitchFamily="34" charset="0"/>
              </a:rPr>
              <a:t>9</a:t>
            </a:r>
            <a:endParaRPr lang="en-US" sz="6600" dirty="0" smtClean="0">
              <a:solidFill>
                <a:schemeClr val="bg2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marL="82296" indent="0">
              <a:buNone/>
            </a:pPr>
            <a:r>
              <a:rPr lang="en-US" sz="6600" dirty="0">
                <a:latin typeface="Corbel" panose="020B0503020204020204" pitchFamily="34" charset="0"/>
              </a:rPr>
              <a:t>6</a:t>
            </a:r>
            <a:r>
              <a:rPr lang="en-US" sz="6600" dirty="0" smtClean="0">
                <a:latin typeface="Corbel" panose="020B0503020204020204" pitchFamily="34" charset="0"/>
              </a:rPr>
              <a:t>) </a:t>
            </a:r>
            <a:r>
              <a:rPr lang="en-US" sz="6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rbel" panose="020B0503020204020204" pitchFamily="34" charset="0"/>
              </a:rPr>
              <a:t>x:4=28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564904"/>
            <a:ext cx="280035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04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Оцените свои знания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9" y="1340768"/>
            <a:ext cx="6671964" cy="461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Попробуйте решить задачу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060848"/>
            <a:ext cx="5616624" cy="115212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Дим </a:t>
            </a:r>
            <a:r>
              <a:rPr lang="ru-RU" sz="2400" dirty="0" err="1" smtClean="0"/>
              <a:t>Димыч</a:t>
            </a:r>
            <a:r>
              <a:rPr lang="ru-RU" sz="2400" dirty="0" smtClean="0"/>
              <a:t> </a:t>
            </a:r>
            <a:r>
              <a:rPr lang="ru-RU" sz="2400" dirty="0" smtClean="0"/>
              <a:t>задумал некоторое число, а </a:t>
            </a:r>
          </a:p>
          <a:p>
            <a:pPr algn="l"/>
            <a:r>
              <a:rPr lang="ru-RU" sz="2400" dirty="0" smtClean="0"/>
              <a:t>затем это же число увеличил на </a:t>
            </a:r>
            <a:r>
              <a:rPr lang="ru-RU" sz="2400" b="1" dirty="0" smtClean="0">
                <a:solidFill>
                  <a:srgbClr val="00B050"/>
                </a:solidFill>
              </a:rPr>
              <a:t>15</a:t>
            </a:r>
            <a:r>
              <a:rPr lang="ru-RU" sz="2400" dirty="0" smtClean="0"/>
              <a:t> и в результате получил число </a:t>
            </a:r>
            <a:r>
              <a:rPr lang="ru-RU" sz="2400" b="1" dirty="0" smtClean="0">
                <a:solidFill>
                  <a:srgbClr val="FF0000"/>
                </a:solidFill>
              </a:rPr>
              <a:t>23</a:t>
            </a:r>
            <a:r>
              <a:rPr lang="ru-RU" sz="2400" dirty="0" smtClean="0"/>
              <a:t>. </a:t>
            </a:r>
          </a:p>
          <a:p>
            <a:pPr algn="l"/>
            <a:r>
              <a:rPr lang="ru-RU" sz="2400" dirty="0" smtClean="0"/>
              <a:t>Какое число было задумано </a:t>
            </a:r>
            <a:r>
              <a:rPr lang="ru-RU" sz="2400" dirty="0" smtClean="0"/>
              <a:t>Дим </a:t>
            </a:r>
            <a:r>
              <a:rPr lang="ru-RU" sz="2400" dirty="0" err="1" smtClean="0"/>
              <a:t>Димычем</a:t>
            </a:r>
            <a:r>
              <a:rPr lang="ru-RU" sz="2400" dirty="0" smtClean="0"/>
              <a:t>?</a:t>
            </a:r>
          </a:p>
        </p:txBody>
      </p:sp>
      <p:pic>
        <p:nvPicPr>
          <p:cNvPr id="1026" name="Picture 2" descr="Мультсериа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3563888" cy="383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9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Попробуйте решить задачу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060848"/>
            <a:ext cx="5616624" cy="115212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Дим </a:t>
            </a:r>
            <a:r>
              <a:rPr lang="ru-RU" sz="2400" dirty="0" err="1" smtClean="0"/>
              <a:t>Димыч</a:t>
            </a:r>
            <a:r>
              <a:rPr lang="ru-RU" sz="2400" dirty="0" smtClean="0"/>
              <a:t> </a:t>
            </a:r>
            <a:r>
              <a:rPr lang="ru-RU" sz="2400" dirty="0" smtClean="0"/>
              <a:t>задумал некоторое число, а </a:t>
            </a:r>
          </a:p>
          <a:p>
            <a:pPr algn="l"/>
            <a:r>
              <a:rPr lang="ru-RU" sz="2400" dirty="0" smtClean="0"/>
              <a:t>затем это же число увеличил на </a:t>
            </a:r>
            <a:r>
              <a:rPr lang="ru-RU" sz="2400" b="1" dirty="0" smtClean="0">
                <a:solidFill>
                  <a:srgbClr val="00B050"/>
                </a:solidFill>
              </a:rPr>
              <a:t>15</a:t>
            </a:r>
            <a:r>
              <a:rPr lang="ru-RU" sz="2400" dirty="0" smtClean="0"/>
              <a:t> и в результате получил число </a:t>
            </a:r>
            <a:r>
              <a:rPr lang="ru-RU" sz="2400" b="1" dirty="0" smtClean="0">
                <a:solidFill>
                  <a:srgbClr val="FF0000"/>
                </a:solidFill>
              </a:rPr>
              <a:t>23</a:t>
            </a:r>
            <a:r>
              <a:rPr lang="ru-RU" sz="2400" dirty="0" smtClean="0"/>
              <a:t>. </a:t>
            </a:r>
          </a:p>
          <a:p>
            <a:pPr algn="l"/>
            <a:r>
              <a:rPr lang="ru-RU" sz="2400" dirty="0" smtClean="0"/>
              <a:t>Какое число было задумано </a:t>
            </a:r>
            <a:r>
              <a:rPr lang="ru-RU" sz="2400" dirty="0" smtClean="0"/>
              <a:t>Дим </a:t>
            </a:r>
            <a:r>
              <a:rPr lang="ru-RU" sz="2400" dirty="0" err="1" smtClean="0"/>
              <a:t>Димычем</a:t>
            </a:r>
            <a:r>
              <a:rPr lang="ru-RU" sz="2400" dirty="0" smtClean="0"/>
              <a:t>?</a:t>
            </a:r>
          </a:p>
        </p:txBody>
      </p:sp>
      <p:pic>
        <p:nvPicPr>
          <p:cNvPr id="1026" name="Picture 2" descr="Мультсериа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3563888" cy="383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5404" y="4293096"/>
            <a:ext cx="43204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Решение:</a:t>
            </a:r>
          </a:p>
          <a:p>
            <a:endParaRPr lang="ru-RU" sz="2400" b="1" dirty="0" smtClean="0">
              <a:solidFill>
                <a:srgbClr val="00B050"/>
              </a:solidFill>
            </a:endParaRPr>
          </a:p>
          <a:p>
            <a:pPr marL="457200" indent="-457200">
              <a:buAutoNum type="arabicParenR"/>
            </a:pPr>
            <a:r>
              <a:rPr lang="ru-RU" sz="2400" b="1" dirty="0" smtClean="0">
                <a:solidFill>
                  <a:srgbClr val="FF0000"/>
                </a:solidFill>
              </a:rPr>
              <a:t>23-15 = 8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Ответ: </a:t>
            </a:r>
            <a:r>
              <a:rPr lang="ru-RU" sz="3600" b="1" dirty="0" smtClean="0">
                <a:solidFill>
                  <a:srgbClr val="FF0000"/>
                </a:solidFill>
              </a:rPr>
              <a:t>8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8264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Попробуйте решить задачу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060848"/>
            <a:ext cx="5616624" cy="115212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Дим </a:t>
            </a:r>
            <a:r>
              <a:rPr lang="ru-RU" sz="2400" dirty="0" err="1" smtClean="0"/>
              <a:t>Димыч</a:t>
            </a:r>
            <a:r>
              <a:rPr lang="ru-RU" sz="2400" dirty="0" smtClean="0"/>
              <a:t> </a:t>
            </a:r>
            <a:r>
              <a:rPr lang="ru-RU" sz="2400" dirty="0" smtClean="0"/>
              <a:t>задумал некоторое число, а </a:t>
            </a:r>
          </a:p>
          <a:p>
            <a:pPr algn="l"/>
            <a:r>
              <a:rPr lang="ru-RU" sz="2400" dirty="0" smtClean="0"/>
              <a:t>затем это же число увеличил на </a:t>
            </a:r>
            <a:r>
              <a:rPr lang="ru-RU" sz="2400" b="1" dirty="0" smtClean="0">
                <a:solidFill>
                  <a:srgbClr val="00B050"/>
                </a:solidFill>
              </a:rPr>
              <a:t>15</a:t>
            </a:r>
            <a:r>
              <a:rPr lang="ru-RU" sz="2400" dirty="0" smtClean="0"/>
              <a:t> и в результате получил число </a:t>
            </a:r>
            <a:r>
              <a:rPr lang="ru-RU" sz="2400" b="1" dirty="0" smtClean="0">
                <a:solidFill>
                  <a:srgbClr val="FF0000"/>
                </a:solidFill>
              </a:rPr>
              <a:t>23</a:t>
            </a:r>
            <a:r>
              <a:rPr lang="ru-RU" sz="2400" dirty="0" smtClean="0"/>
              <a:t>. </a:t>
            </a:r>
          </a:p>
          <a:p>
            <a:pPr algn="l"/>
            <a:r>
              <a:rPr lang="ru-RU" sz="2400" dirty="0" smtClean="0"/>
              <a:t>Какое число было задумано </a:t>
            </a:r>
            <a:r>
              <a:rPr lang="ru-RU" sz="2400" dirty="0" smtClean="0"/>
              <a:t>Дим </a:t>
            </a:r>
            <a:r>
              <a:rPr lang="ru-RU" sz="2400" dirty="0" err="1" smtClean="0"/>
              <a:t>Димычем</a:t>
            </a:r>
            <a:r>
              <a:rPr lang="ru-RU" sz="2400" dirty="0" smtClean="0"/>
              <a:t>?</a:t>
            </a:r>
          </a:p>
        </p:txBody>
      </p:sp>
      <p:pic>
        <p:nvPicPr>
          <p:cNvPr id="1026" name="Picture 2" descr="Мультсериа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3563888" cy="383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5404" y="4293096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Решение:</a:t>
            </a:r>
          </a:p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ru-RU" sz="7200" b="1" dirty="0" smtClean="0">
                <a:solidFill>
                  <a:srgbClr val="FF0000"/>
                </a:solidFill>
              </a:rPr>
              <a:t>?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23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Попробуйте решить задачу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060848"/>
            <a:ext cx="5616624" cy="115212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Дим </a:t>
            </a:r>
            <a:r>
              <a:rPr lang="ru-RU" sz="2400" dirty="0" err="1" smtClean="0"/>
              <a:t>Димыч</a:t>
            </a:r>
            <a:r>
              <a:rPr lang="ru-RU" sz="2400" dirty="0" smtClean="0"/>
              <a:t> </a:t>
            </a:r>
            <a:r>
              <a:rPr lang="ru-RU" sz="2400" dirty="0" smtClean="0"/>
              <a:t>задумал некоторое число, а </a:t>
            </a:r>
          </a:p>
          <a:p>
            <a:pPr algn="l"/>
            <a:r>
              <a:rPr lang="ru-RU" sz="2400" dirty="0" smtClean="0"/>
              <a:t>затем это же число увеличил на </a:t>
            </a:r>
            <a:r>
              <a:rPr lang="ru-RU" sz="2400" b="1" dirty="0" smtClean="0">
                <a:solidFill>
                  <a:srgbClr val="00B050"/>
                </a:solidFill>
              </a:rPr>
              <a:t>15</a:t>
            </a:r>
            <a:r>
              <a:rPr lang="ru-RU" sz="2400" dirty="0" smtClean="0"/>
              <a:t> и в результате получил число </a:t>
            </a:r>
            <a:r>
              <a:rPr lang="ru-RU" sz="2400" b="1" dirty="0" smtClean="0">
                <a:solidFill>
                  <a:srgbClr val="FF0000"/>
                </a:solidFill>
              </a:rPr>
              <a:t>23</a:t>
            </a:r>
            <a:r>
              <a:rPr lang="ru-RU" sz="2400" dirty="0" smtClean="0"/>
              <a:t>. </a:t>
            </a:r>
          </a:p>
          <a:p>
            <a:pPr algn="l"/>
            <a:r>
              <a:rPr lang="ru-RU" sz="2400" dirty="0" smtClean="0"/>
              <a:t>Какое число было задумано </a:t>
            </a:r>
            <a:r>
              <a:rPr lang="ru-RU" sz="2400" dirty="0" smtClean="0"/>
              <a:t>Дим </a:t>
            </a:r>
            <a:r>
              <a:rPr lang="ru-RU" sz="2400" dirty="0" err="1" smtClean="0"/>
              <a:t>Димычем</a:t>
            </a:r>
            <a:r>
              <a:rPr lang="ru-RU" sz="2400" dirty="0" smtClean="0"/>
              <a:t>?</a:t>
            </a:r>
          </a:p>
        </p:txBody>
      </p:sp>
      <p:pic>
        <p:nvPicPr>
          <p:cNvPr id="1026" name="Picture 2" descr="Мультсериа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3563888" cy="383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5404" y="4293096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Решение:</a:t>
            </a:r>
          </a:p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ru-RU" sz="7200" b="1" dirty="0" smtClean="0">
                <a:solidFill>
                  <a:srgbClr val="FF0000"/>
                </a:solidFill>
              </a:rPr>
              <a:t>?</a:t>
            </a:r>
            <a:r>
              <a:rPr lang="ru-RU" sz="7200" b="1" dirty="0" smtClean="0"/>
              <a:t>+</a:t>
            </a:r>
            <a:r>
              <a:rPr lang="ru-RU" sz="7200" b="1" dirty="0" smtClean="0">
                <a:solidFill>
                  <a:srgbClr val="FF0000"/>
                </a:solidFill>
              </a:rPr>
              <a:t>15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107645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Попробуйте решить задачу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060848"/>
            <a:ext cx="5616624" cy="115212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Дим </a:t>
            </a:r>
            <a:r>
              <a:rPr lang="ru-RU" sz="2400" dirty="0" err="1" smtClean="0"/>
              <a:t>Димыч</a:t>
            </a:r>
            <a:r>
              <a:rPr lang="ru-RU" sz="2400" dirty="0" smtClean="0"/>
              <a:t> </a:t>
            </a:r>
            <a:r>
              <a:rPr lang="ru-RU" sz="2400" dirty="0" smtClean="0"/>
              <a:t>задумал некоторое число, а </a:t>
            </a:r>
          </a:p>
          <a:p>
            <a:pPr algn="l"/>
            <a:r>
              <a:rPr lang="ru-RU" sz="2400" dirty="0" smtClean="0"/>
              <a:t>затем это же число увеличил на </a:t>
            </a:r>
            <a:r>
              <a:rPr lang="ru-RU" sz="2400" b="1" dirty="0" smtClean="0">
                <a:solidFill>
                  <a:srgbClr val="00B050"/>
                </a:solidFill>
              </a:rPr>
              <a:t>15</a:t>
            </a:r>
            <a:r>
              <a:rPr lang="ru-RU" sz="2400" dirty="0" smtClean="0"/>
              <a:t> и в результате получил число </a:t>
            </a:r>
            <a:r>
              <a:rPr lang="ru-RU" sz="2400" b="1" dirty="0" smtClean="0">
                <a:solidFill>
                  <a:srgbClr val="FF0000"/>
                </a:solidFill>
              </a:rPr>
              <a:t>23</a:t>
            </a:r>
            <a:r>
              <a:rPr lang="ru-RU" sz="2400" dirty="0" smtClean="0"/>
              <a:t>. </a:t>
            </a:r>
          </a:p>
          <a:p>
            <a:pPr algn="l"/>
            <a:r>
              <a:rPr lang="ru-RU" sz="2400" dirty="0" smtClean="0"/>
              <a:t>Какое число было задумано </a:t>
            </a:r>
            <a:r>
              <a:rPr lang="ru-RU" sz="2400" dirty="0" smtClean="0"/>
              <a:t>Дим </a:t>
            </a:r>
            <a:r>
              <a:rPr lang="ru-RU" sz="2400" dirty="0" err="1" smtClean="0"/>
              <a:t>Димычем</a:t>
            </a:r>
            <a:r>
              <a:rPr lang="ru-RU" sz="2400" dirty="0" smtClean="0"/>
              <a:t>?</a:t>
            </a:r>
          </a:p>
        </p:txBody>
      </p:sp>
      <p:pic>
        <p:nvPicPr>
          <p:cNvPr id="1026" name="Picture 2" descr="Мультсериа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3563888" cy="383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5404" y="4293096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Решение:</a:t>
            </a:r>
          </a:p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ru-RU" sz="7200" b="1" dirty="0" smtClean="0">
                <a:solidFill>
                  <a:srgbClr val="FF0000"/>
                </a:solidFill>
              </a:rPr>
              <a:t>?</a:t>
            </a:r>
            <a:r>
              <a:rPr lang="ru-RU" sz="7200" b="1" dirty="0" smtClean="0"/>
              <a:t>+</a:t>
            </a:r>
            <a:r>
              <a:rPr lang="ru-RU" sz="7200" b="1" dirty="0" smtClean="0">
                <a:solidFill>
                  <a:srgbClr val="FF0000"/>
                </a:solidFill>
              </a:rPr>
              <a:t>15</a:t>
            </a:r>
            <a:r>
              <a:rPr lang="ru-RU" sz="7200" b="1" dirty="0" smtClean="0"/>
              <a:t>=</a:t>
            </a:r>
            <a:r>
              <a:rPr lang="ru-RU" sz="7200" b="1" dirty="0" smtClean="0">
                <a:solidFill>
                  <a:srgbClr val="FF0000"/>
                </a:solidFill>
              </a:rPr>
              <a:t>23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391992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Равенство с неизвестным числом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3933056"/>
            <a:ext cx="69127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ru-RU" sz="13800" b="1" dirty="0" smtClean="0">
                <a:solidFill>
                  <a:srgbClr val="FF0000"/>
                </a:solidFill>
              </a:rPr>
              <a:t>?</a:t>
            </a:r>
            <a:r>
              <a:rPr lang="ru-RU" sz="13800" b="1" dirty="0" smtClean="0"/>
              <a:t>+</a:t>
            </a:r>
            <a:r>
              <a:rPr lang="ru-RU" sz="13800" b="1" dirty="0" smtClean="0">
                <a:solidFill>
                  <a:srgbClr val="FF0000"/>
                </a:solidFill>
              </a:rPr>
              <a:t>15</a:t>
            </a:r>
            <a:r>
              <a:rPr lang="ru-RU" sz="13800" b="1" dirty="0" smtClean="0"/>
              <a:t>=</a:t>
            </a:r>
            <a:r>
              <a:rPr lang="ru-RU" sz="13800" b="1" dirty="0" smtClean="0">
                <a:solidFill>
                  <a:srgbClr val="FF0000"/>
                </a:solidFill>
              </a:rPr>
              <a:t>23</a:t>
            </a:r>
            <a:endParaRPr lang="ru-RU" sz="13800" b="1" dirty="0"/>
          </a:p>
        </p:txBody>
      </p:sp>
      <p:sp>
        <p:nvSpPr>
          <p:cNvPr id="24" name="Овал 23"/>
          <p:cNvSpPr/>
          <p:nvPr/>
        </p:nvSpPr>
        <p:spPr>
          <a:xfrm>
            <a:off x="1547664" y="4509120"/>
            <a:ext cx="1152128" cy="18002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28674"/>
            <a:ext cx="5715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68960"/>
            <a:ext cx="56864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" name="Прямая со стрелкой 26"/>
          <p:cNvCxnSpPr/>
          <p:nvPr/>
        </p:nvCxnSpPr>
        <p:spPr>
          <a:xfrm>
            <a:off x="1691680" y="2636912"/>
            <a:ext cx="144016" cy="18002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2051720" y="2636912"/>
            <a:ext cx="432048" cy="18002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2339752" y="2636912"/>
            <a:ext cx="1008112" cy="18002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>
            <a:off x="2555776" y="2636912"/>
            <a:ext cx="1561356" cy="19526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>
            <a:off x="2699792" y="2636912"/>
            <a:ext cx="2160240" cy="223224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2699792" y="3933056"/>
            <a:ext cx="2304256" cy="108012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pbs.twimg.com/media/E0lZRWFXMAI_tRX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78114" y="1700808"/>
            <a:ext cx="3635300" cy="324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87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Р</a:t>
            </a:r>
            <a:r>
              <a:rPr lang="ru-RU" dirty="0" smtClean="0"/>
              <a:t>авенство с неизвестным числом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3933056"/>
            <a:ext cx="69127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en-US" sz="13800" b="1" dirty="0">
                <a:solidFill>
                  <a:srgbClr val="00B050"/>
                </a:solidFill>
              </a:rPr>
              <a:t>x</a:t>
            </a:r>
            <a:r>
              <a:rPr lang="ru-RU" sz="13800" b="1" dirty="0" smtClean="0"/>
              <a:t>+</a:t>
            </a:r>
            <a:r>
              <a:rPr lang="ru-RU" sz="13800" b="1" dirty="0" smtClean="0">
                <a:solidFill>
                  <a:srgbClr val="FF0000"/>
                </a:solidFill>
              </a:rPr>
              <a:t>15</a:t>
            </a:r>
            <a:r>
              <a:rPr lang="ru-RU" sz="13800" b="1" dirty="0" smtClean="0"/>
              <a:t>=</a:t>
            </a:r>
            <a:r>
              <a:rPr lang="ru-RU" sz="13800" b="1" dirty="0" smtClean="0">
                <a:solidFill>
                  <a:srgbClr val="FF0000"/>
                </a:solidFill>
              </a:rPr>
              <a:t>23</a:t>
            </a:r>
            <a:endParaRPr lang="ru-RU" sz="138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28674"/>
            <a:ext cx="5715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68960"/>
            <a:ext cx="56864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s://pbs.twimg.com/media/E0lZRWFXMAI_tRX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78114" y="1700808"/>
            <a:ext cx="3635300" cy="324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79208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Что это?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87111" y="332655"/>
            <a:ext cx="69127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en-US" sz="13800" b="1" dirty="0">
                <a:solidFill>
                  <a:srgbClr val="00B050"/>
                </a:solidFill>
              </a:rPr>
              <a:t>x</a:t>
            </a:r>
            <a:r>
              <a:rPr lang="ru-RU" sz="13800" b="1" dirty="0" smtClean="0"/>
              <a:t>+</a:t>
            </a:r>
            <a:r>
              <a:rPr lang="ru-RU" sz="13800" b="1" dirty="0" smtClean="0">
                <a:solidFill>
                  <a:srgbClr val="FF0000"/>
                </a:solidFill>
              </a:rPr>
              <a:t>15</a:t>
            </a:r>
            <a:r>
              <a:rPr lang="ru-RU" sz="13800" b="1" dirty="0" smtClean="0"/>
              <a:t>=</a:t>
            </a:r>
            <a:r>
              <a:rPr lang="ru-RU" sz="13800" b="1" dirty="0" smtClean="0">
                <a:solidFill>
                  <a:srgbClr val="FF0000"/>
                </a:solidFill>
              </a:rPr>
              <a:t>23</a:t>
            </a:r>
            <a:endParaRPr lang="ru-RU" sz="13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2942162"/>
            <a:ext cx="63061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Уравнение</a:t>
            </a:r>
          </a:p>
        </p:txBody>
      </p:sp>
    </p:spTree>
    <p:extLst>
      <p:ext uri="{BB962C8B-B14F-4D97-AF65-F5344CB8AC3E}">
        <p14:creationId xmlns:p14="http://schemas.microsoft.com/office/powerpoint/2010/main" val="202433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274</TotalTime>
  <Words>326</Words>
  <Application>Microsoft Office PowerPoint</Application>
  <PresentationFormat>Экран (4:3)</PresentationFormat>
  <Paragraphs>87</Paragraphs>
  <Slides>19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А ты знаешь как меня зовут?</vt:lpstr>
      <vt:lpstr>Попробуйте решить задачу</vt:lpstr>
      <vt:lpstr>Попробуйте решить задачу</vt:lpstr>
      <vt:lpstr>Попробуйте решить задачу</vt:lpstr>
      <vt:lpstr>Попробуйте решить задачу</vt:lpstr>
      <vt:lpstr>Попробуйте решить задачу</vt:lpstr>
      <vt:lpstr>Равенство с неизвестным числом</vt:lpstr>
      <vt:lpstr>Равенство с неизвестным числом</vt:lpstr>
      <vt:lpstr>Что это?</vt:lpstr>
      <vt:lpstr>Определение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Корень уравнения</vt:lpstr>
      <vt:lpstr>Определение</vt:lpstr>
      <vt:lpstr>Это просто!</vt:lpstr>
      <vt:lpstr>Попробуйте сами!</vt:lpstr>
      <vt:lpstr>Оцените свои знания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Попробуйте решить задачу</dc:title>
  <dc:creator>Admin</dc:creator>
  <cp:lastModifiedBy>Admin</cp:lastModifiedBy>
  <cp:revision>29</cp:revision>
  <dcterms:created xsi:type="dcterms:W3CDTF">2021-11-23T13:24:05Z</dcterms:created>
  <dcterms:modified xsi:type="dcterms:W3CDTF">2021-11-23T20:09:33Z</dcterms:modified>
</cp:coreProperties>
</file>