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59" r:id="rId6"/>
    <p:sldId id="267" r:id="rId7"/>
    <p:sldId id="260" r:id="rId8"/>
    <p:sldId id="261" r:id="rId9"/>
    <p:sldId id="268" r:id="rId10"/>
    <p:sldId id="262" r:id="rId11"/>
    <p:sldId id="269" r:id="rId12"/>
    <p:sldId id="263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4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ED72-4057-4E0C-B2A1-81A909A807E5}" type="datetimeFigureOut">
              <a:rPr lang="ru-RU" smtClean="0"/>
              <a:pPr/>
              <a:t>15.07.2026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39FA-861C-46E7-A246-06518DAF50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ED72-4057-4E0C-B2A1-81A909A807E5}" type="datetimeFigureOut">
              <a:rPr lang="ru-RU" smtClean="0"/>
              <a:pPr/>
              <a:t>15.07.2026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39FA-861C-46E7-A246-06518DAF50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ED72-4057-4E0C-B2A1-81A909A807E5}" type="datetimeFigureOut">
              <a:rPr lang="ru-RU" smtClean="0"/>
              <a:pPr/>
              <a:t>15.07.2026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39FA-861C-46E7-A246-06518DAF50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ED72-4057-4E0C-B2A1-81A909A807E5}" type="datetimeFigureOut">
              <a:rPr lang="ru-RU" smtClean="0"/>
              <a:pPr/>
              <a:t>15.07.2026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39FA-861C-46E7-A246-06518DAF50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ED72-4057-4E0C-B2A1-81A909A807E5}" type="datetimeFigureOut">
              <a:rPr lang="ru-RU" smtClean="0"/>
              <a:pPr/>
              <a:t>15.07.2026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39FA-861C-46E7-A246-06518DAF50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ED72-4057-4E0C-B2A1-81A909A807E5}" type="datetimeFigureOut">
              <a:rPr lang="ru-RU" smtClean="0"/>
              <a:pPr/>
              <a:t>15.07.2026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39FA-861C-46E7-A246-06518DAF50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ED72-4057-4E0C-B2A1-81A909A807E5}" type="datetimeFigureOut">
              <a:rPr lang="ru-RU" smtClean="0"/>
              <a:pPr/>
              <a:t>15.07.2026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39FA-861C-46E7-A246-06518DAF50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ED72-4057-4E0C-B2A1-81A909A807E5}" type="datetimeFigureOut">
              <a:rPr lang="ru-RU" smtClean="0"/>
              <a:pPr/>
              <a:t>15.07.2026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39FA-861C-46E7-A246-06518DAF50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ED72-4057-4E0C-B2A1-81A909A807E5}" type="datetimeFigureOut">
              <a:rPr lang="ru-RU" smtClean="0"/>
              <a:pPr/>
              <a:t>15.07.2026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39FA-861C-46E7-A246-06518DAF50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ED72-4057-4E0C-B2A1-81A909A807E5}" type="datetimeFigureOut">
              <a:rPr lang="ru-RU" smtClean="0"/>
              <a:pPr/>
              <a:t>15.07.2026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39FA-861C-46E7-A246-06518DAF50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ED72-4057-4E0C-B2A1-81A909A807E5}" type="datetimeFigureOut">
              <a:rPr lang="ru-RU" smtClean="0"/>
              <a:pPr/>
              <a:t>15.07.2026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39FA-861C-46E7-A246-06518DAF50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ED72-4057-4E0C-B2A1-81A909A807E5}" type="datetimeFigureOut">
              <a:rPr lang="ru-RU" smtClean="0"/>
              <a:pPr/>
              <a:t>15.07.2026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E39FA-861C-46E7-A246-06518DAF50B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83568" y="1772816"/>
            <a:ext cx="78488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Презентация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занятия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«Разработка и изготовление батика»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131840" y="4652555"/>
            <a:ext cx="56876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Выполнила: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преподаватель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Егорова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Полина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Вячеславовна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4763"/>
            <a:ext cx="9134475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339752" y="332656"/>
            <a:ext cx="4838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Century Gothic" pitchFamily="34" charset="0"/>
              </a:rPr>
              <a:t>Процесс изготовления батика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045166"/>
            <a:ext cx="84249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Century Gothic" pitchFamily="34" charset="0"/>
              </a:rPr>
              <a:t>	</a:t>
            </a:r>
            <a:r>
              <a:rPr lang="ru-RU" sz="1600" dirty="0">
                <a:latin typeface="Century Gothic" pitchFamily="34" charset="0"/>
              </a:rPr>
              <a:t>5. Работа в цвете</a:t>
            </a:r>
          </a:p>
          <a:p>
            <a:pPr algn="just"/>
            <a:r>
              <a:rPr lang="ru-RU" sz="1600" dirty="0" smtClean="0">
                <a:latin typeface="Century Gothic" pitchFamily="34" charset="0"/>
              </a:rPr>
              <a:t>Начинаем </a:t>
            </a:r>
            <a:r>
              <a:rPr lang="ru-RU" sz="1600" dirty="0">
                <a:latin typeface="Century Gothic" pitchFamily="34" charset="0"/>
              </a:rPr>
              <a:t>роспись со светлых участков. Ошибки, сделанные светлыми оттенками, впоследствии можно перекрыть темными.</a:t>
            </a:r>
          </a:p>
          <a:p>
            <a:pPr algn="just"/>
            <a:r>
              <a:rPr lang="ru-RU" sz="1600" dirty="0">
                <a:latin typeface="Century Gothic" pitchFamily="34" charset="0"/>
              </a:rPr>
              <a:t>Ткань до начала процесса </a:t>
            </a:r>
            <a:r>
              <a:rPr lang="ru-RU" sz="1600" dirty="0" smtClean="0">
                <a:latin typeface="Century Gothic" pitchFamily="34" charset="0"/>
              </a:rPr>
              <a:t>увлажняем, </a:t>
            </a:r>
            <a:r>
              <a:rPr lang="ru-RU" sz="1600" dirty="0">
                <a:latin typeface="Century Gothic" pitchFamily="34" charset="0"/>
              </a:rPr>
              <a:t>чтобы  если краска преждевременно подсохнет, она не образовала дефект (затек). </a:t>
            </a:r>
          </a:p>
          <a:p>
            <a:pPr algn="just"/>
            <a:r>
              <a:rPr lang="ru-RU" sz="1600" dirty="0">
                <a:latin typeface="Century Gothic" pitchFamily="34" charset="0"/>
              </a:rPr>
              <a:t>Чтобы прописать четкую линию, кисточку с краской и поверхность шелка </a:t>
            </a:r>
            <a:r>
              <a:rPr lang="ru-RU" sz="1600" dirty="0" smtClean="0">
                <a:latin typeface="Century Gothic" pitchFamily="34" charset="0"/>
              </a:rPr>
              <a:t>делаем </a:t>
            </a:r>
            <a:r>
              <a:rPr lang="ru-RU" sz="1600" dirty="0">
                <a:latin typeface="Century Gothic" pitchFamily="34" charset="0"/>
              </a:rPr>
              <a:t>практически сухими.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4763"/>
            <a:ext cx="9134475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 descr="6ю6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11760" y="836712"/>
            <a:ext cx="4392488" cy="583264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39752" y="332656"/>
            <a:ext cx="4838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Century Gothic" pitchFamily="34" charset="0"/>
              </a:rPr>
              <a:t>Процесс изготовления батика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4763"/>
            <a:ext cx="9134475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339752" y="332656"/>
            <a:ext cx="4838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Century Gothic" pitchFamily="34" charset="0"/>
              </a:rPr>
              <a:t>Процесс изготовления батика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07904" y="908720"/>
            <a:ext cx="2040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Century Gothic" pitchFamily="34" charset="0"/>
              </a:rPr>
              <a:t>Готовая работа </a:t>
            </a:r>
          </a:p>
        </p:txBody>
      </p:sp>
      <p:pic>
        <p:nvPicPr>
          <p:cNvPr id="6" name="Рисунок 5" descr="https://sun9-53.userapi.com/impg/rUZHJF4eaMPcq-R75zwl5VCrdAaDwAePGKkM1Q/UwEck0XrCMM.jpg?size=810x1080&amp;quality=96&amp;sign=75cc9a86825b5c5411f00709a907f40d&amp;type=album"/>
          <p:cNvPicPr/>
          <p:nvPr/>
        </p:nvPicPr>
        <p:blipFill>
          <a:blip r:embed="rId3" cstate="print">
            <a:lum bright="10000"/>
          </a:blip>
          <a:srcRect l="5754" t="9918" r="6493" b="4392"/>
          <a:stretch>
            <a:fillRect/>
          </a:stretch>
        </p:blipFill>
        <p:spPr bwMode="auto">
          <a:xfrm>
            <a:off x="2627784" y="1412776"/>
            <a:ext cx="4093173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4763"/>
            <a:ext cx="9134475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339752" y="2060848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СПАСИБО</a:t>
            </a:r>
          </a:p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i="1" dirty="0" smtClean="0">
                <a:solidFill>
                  <a:srgbClr val="000000"/>
                </a:solidFill>
                <a:latin typeface="Century Gothic" pitchFamily="34" charset="0"/>
                <a:cs typeface="Times New Roman" pitchFamily="18" charset="0"/>
              </a:rPr>
              <a:t>за</a:t>
            </a:r>
          </a:p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cs typeface="Times New Roman" pitchFamily="18" charset="0"/>
              </a:rPr>
              <a:t>Внимание!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4763"/>
            <a:ext cx="9134475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635896" y="1124744"/>
            <a:ext cx="197041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latin typeface="Century Gothic" pitchFamily="34" charset="0"/>
                <a:cs typeface="Times New Roman" pitchFamily="18" charset="0"/>
              </a:rPr>
              <a:t>Батик</a:t>
            </a:r>
            <a:endParaRPr lang="ru-RU" sz="4800" dirty="0"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2204864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Батик</a:t>
            </a:r>
            <a:r>
              <a:rPr lang="ru-RU" dirty="0">
                <a:solidFill>
                  <a:srgbClr val="000000"/>
                </a:solidFill>
                <a:latin typeface="Century Gothic" pitchFamily="34" charset="0"/>
                <a:ea typeface="Calibri" pitchFamily="34" charset="0"/>
                <a:cs typeface="Times New Roman" pitchFamily="18" charset="0"/>
              </a:rPr>
              <a:t> —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 искусство росписи на</a:t>
            </a:r>
            <a:r>
              <a:rPr lang="ru-RU" dirty="0">
                <a:solidFill>
                  <a:srgbClr val="000000"/>
                </a:solidFill>
                <a:latin typeface="Century Gothic" pitchFamily="34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ткани,</a:t>
            </a:r>
            <a:r>
              <a:rPr lang="ru-RU" dirty="0">
                <a:solidFill>
                  <a:srgbClr val="000000"/>
                </a:solidFill>
                <a:latin typeface="Century Gothic" pitchFamily="34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которое набирает всю большую и</a:t>
            </a:r>
            <a:r>
              <a:rPr lang="ru-RU" dirty="0">
                <a:solidFill>
                  <a:srgbClr val="000000"/>
                </a:solidFill>
                <a:latin typeface="Century Gothic" pitchFamily="34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большую популярность среди художников и</a:t>
            </a:r>
            <a:r>
              <a:rPr lang="ru-RU" dirty="0">
                <a:solidFill>
                  <a:srgbClr val="000000"/>
                </a:solidFill>
                <a:latin typeface="Century Gothic" pitchFamily="34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рукодельниц. Картины в технике батик отличаются прекрасными сочными красками, изысканностью и теплотой рук мастеров.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4763"/>
            <a:ext cx="9134475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39552" y="1052736"/>
            <a:ext cx="81369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Инструменты и материалы для холодного батика.</a:t>
            </a:r>
            <a:b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При этом способе росписи для разделения участков ткани с разными цветами используется резерв </a:t>
            </a:r>
            <a:r>
              <a:rPr lang="ru-RU" sz="1600" dirty="0">
                <a:solidFill>
                  <a:srgbClr val="000000"/>
                </a:solidFill>
                <a:latin typeface="Century Gothic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 специальный состав, который наносится на ткань, как правило, тоненькими линиями в местах, где краски разных оттенков не должны смешиваться.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Для нанесения резерва пользуются специальными стеклянными трубочками с тоненьким носиком. На некоторых тюбиках с резервирующим составом сразу есть наконечник для нанесения на ткань.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Резервирующие составы могут быть двух типов </a:t>
            </a:r>
            <a:r>
              <a:rPr lang="ru-RU" sz="1600" dirty="0">
                <a:solidFill>
                  <a:srgbClr val="000000"/>
                </a:solidFill>
                <a:latin typeface="Century Gothic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 на основе воды или бензина. Второй вариант более надежно разделяет краски, но имеет очень резкий ядовитый запах. Именно поэтому заниматься батиком лучше в большом, хорошо проветриваемом помещении или под вытяжкой.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4763"/>
            <a:ext cx="9134475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339752" y="332656"/>
            <a:ext cx="4838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Century Gothic" pitchFamily="34" charset="0"/>
              </a:rPr>
              <a:t>Процесс изготовления батика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052736"/>
            <a:ext cx="82809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1. Выполняем эскиз, это позволяет хорошо набить руку перед росписью на шелке. Так можно обнаружить и исправить ошибки, выстроить процесс работы и максимально точно перенести замысел на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полотно.Проверяем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, чтобы каждый элемент изображения на эскизе имел замкнутые контуры. Это нужно, чтобы цвета не смешивались между собой. Также на эскизе соблюдаю законы композиции. Цветовое решение также продумываю на первом этапе.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5" name="Рисунок 4" descr="https://sun9-75.userapi.com/impg/KS3HbFDqD-IfXOuvnKe2sjkK-T01JVRGlf--hw/NvedkVU0T84.jpg?size=827x1080&amp;quality=96&amp;sign=7571ae325864bf6ac9913d170bc6138d&amp;type=album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1718" y="2852936"/>
            <a:ext cx="2762250" cy="3607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1ю1111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16016" y="2852936"/>
            <a:ext cx="2952328" cy="363329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4763"/>
            <a:ext cx="9134475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339752" y="332656"/>
            <a:ext cx="4838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Century Gothic" pitchFamily="34" charset="0"/>
              </a:rPr>
              <a:t>Процесс изготовления батика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995244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Century Gothic" pitchFamily="34" charset="0"/>
              </a:rPr>
              <a:t>	2.Подготовка </a:t>
            </a:r>
            <a:r>
              <a:rPr lang="ru-RU" sz="1600" dirty="0">
                <a:latin typeface="Century Gothic" pitchFamily="34" charset="0"/>
              </a:rPr>
              <a:t>инструментов и рабочего места</a:t>
            </a:r>
          </a:p>
          <a:p>
            <a:pPr algn="just"/>
            <a:r>
              <a:rPr lang="ru-RU" sz="1600" dirty="0" smtClean="0">
                <a:latin typeface="Century Gothic" pitchFamily="34" charset="0"/>
              </a:rPr>
              <a:t> Подготовленную </a:t>
            </a:r>
            <a:r>
              <a:rPr lang="ru-RU" sz="1600" dirty="0">
                <a:latin typeface="Century Gothic" pitchFamily="34" charset="0"/>
              </a:rPr>
              <a:t>ткань туго </a:t>
            </a:r>
            <a:r>
              <a:rPr lang="ru-RU" sz="1600" dirty="0" smtClean="0">
                <a:latin typeface="Century Gothic" pitchFamily="34" charset="0"/>
              </a:rPr>
              <a:t>натягиваем </a:t>
            </a:r>
            <a:r>
              <a:rPr lang="ru-RU" sz="1600" dirty="0">
                <a:latin typeface="Century Gothic" pitchFamily="34" charset="0"/>
              </a:rPr>
              <a:t>на подрамник, чтобы при смачивании она не провисала, а краска не перетекала на соседние участки. Перед началом работы подготавливаю колер. Полученные цвета </a:t>
            </a:r>
            <a:r>
              <a:rPr lang="ru-RU" sz="1600" dirty="0" smtClean="0">
                <a:latin typeface="Century Gothic" pitchFamily="34" charset="0"/>
              </a:rPr>
              <a:t>проверяем </a:t>
            </a:r>
            <a:r>
              <a:rPr lang="ru-RU" sz="1600" dirty="0">
                <a:latin typeface="Century Gothic" pitchFamily="34" charset="0"/>
              </a:rPr>
              <a:t>на образце той же плотности, что и основная ткань. Так можно убедиться, соответствует ли интенсивность цвета задуманной.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5" name="Рисунок 4" descr="http://timiral.alloy.ru/media/images/2012/12/02/big/6a4b4770-2348-4586-bcb8-23eef1043f32.jpeg"/>
          <p:cNvPicPr/>
          <p:nvPr/>
        </p:nvPicPr>
        <p:blipFill>
          <a:blip r:embed="rId3" cstate="print"/>
          <a:srcRect l="15838" t="4308" r="14143" b="8542"/>
          <a:stretch>
            <a:fillRect/>
          </a:stretch>
        </p:blipFill>
        <p:spPr bwMode="auto">
          <a:xfrm>
            <a:off x="1187624" y="2996952"/>
            <a:ext cx="3672408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5ape.ru/13575-large_default/akril-po-shelku-batik-decola-nevskaya-palitra-6-cvetov-v-bankakh-po-50ml-i-2-v-tubakh-po-18ml-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3212976"/>
            <a:ext cx="2952328" cy="2797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4763"/>
            <a:ext cx="9134475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 descr="https://s.alicdn.com/@sc01/kf/HTB1yN4bKwHqK1RjSZFgq6y7JXXat/16-20-canvases-wood-stretcher-bars-canvas.jpg"/>
          <p:cNvPicPr/>
          <p:nvPr/>
        </p:nvPicPr>
        <p:blipFill>
          <a:blip r:embed="rId3" cstate="print">
            <a:lum bright="10000"/>
          </a:blip>
          <a:srcRect b="8416"/>
          <a:stretch>
            <a:fillRect/>
          </a:stretch>
        </p:blipFill>
        <p:spPr bwMode="auto">
          <a:xfrm>
            <a:off x="1475656" y="1090811"/>
            <a:ext cx="6493321" cy="5146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339752" y="332656"/>
            <a:ext cx="4838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Century Gothic" pitchFamily="34" charset="0"/>
              </a:rPr>
              <a:t>Процесс изготовления батика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4763"/>
            <a:ext cx="9134475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339752" y="332656"/>
            <a:ext cx="4838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Century Gothic" pitchFamily="34" charset="0"/>
              </a:rPr>
              <a:t>Процесс изготовления батика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995244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Century Gothic" pitchFamily="34" charset="0"/>
              </a:rPr>
              <a:t>	3</a:t>
            </a:r>
            <a:r>
              <a:rPr lang="ru-RU" sz="1600" dirty="0">
                <a:latin typeface="Century Gothic" pitchFamily="34" charset="0"/>
              </a:rPr>
              <a:t>. Перенос рисунка на ткань</a:t>
            </a:r>
          </a:p>
          <a:p>
            <a:r>
              <a:rPr lang="ru-RU" sz="1600" dirty="0">
                <a:latin typeface="Century Gothic" pitchFamily="34" charset="0"/>
              </a:rPr>
              <a:t>Эскиз </a:t>
            </a:r>
            <a:r>
              <a:rPr lang="ru-RU" sz="1600" dirty="0" smtClean="0">
                <a:latin typeface="Century Gothic" pitchFamily="34" charset="0"/>
              </a:rPr>
              <a:t>закрепляем </a:t>
            </a:r>
            <a:r>
              <a:rPr lang="ru-RU" sz="1600" dirty="0">
                <a:latin typeface="Century Gothic" pitchFamily="34" charset="0"/>
              </a:rPr>
              <a:t>на ткани с изнаночной стороны. Прилегает он плотно, чтобы все линии могли быть видны.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5" name="Рисунок 4" descr="2ю2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87824" y="1949592"/>
            <a:ext cx="3168072" cy="457575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4763"/>
            <a:ext cx="9134475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339752" y="332656"/>
            <a:ext cx="4838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Century Gothic" pitchFamily="34" charset="0"/>
              </a:rPr>
              <a:t>Процесс изготовления батика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908720"/>
            <a:ext cx="84249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Century Gothic" pitchFamily="34" charset="0"/>
              </a:rPr>
              <a:t>	</a:t>
            </a:r>
            <a:r>
              <a:rPr lang="ru-RU" sz="1600" dirty="0">
                <a:latin typeface="Century Gothic" pitchFamily="34" charset="0"/>
              </a:rPr>
              <a:t>4. Нанесение резервирующего состава</a:t>
            </a:r>
          </a:p>
          <a:p>
            <a:pPr algn="just"/>
            <a:r>
              <a:rPr lang="ru-RU" sz="1600" dirty="0" smtClean="0">
                <a:latin typeface="Century Gothic" pitchFamily="34" charset="0"/>
              </a:rPr>
              <a:t>Наносим </a:t>
            </a:r>
            <a:r>
              <a:rPr lang="ru-RU" sz="1600" dirty="0">
                <a:latin typeface="Century Gothic" pitchFamily="34" charset="0"/>
              </a:rPr>
              <a:t>состав по всем линиям, предусмотренным эскизом. Качество нанесения </a:t>
            </a:r>
            <a:r>
              <a:rPr lang="ru-RU" sz="1600" dirty="0" smtClean="0">
                <a:latin typeface="Century Gothic" pitchFamily="34" charset="0"/>
              </a:rPr>
              <a:t>проверяем </a:t>
            </a:r>
            <a:r>
              <a:rPr lang="ru-RU" sz="1600" dirty="0">
                <a:latin typeface="Century Gothic" pitchFamily="34" charset="0"/>
              </a:rPr>
              <a:t>чистой водой – смачиваю участок предполагаемой росписи. Если вода не покинула границ, резерв нанесен хорошо. Если вода вытекла, то ткань высушиваю и линию дублирую.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5" name="Рисунок 4" descr="3ю3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71800" y="2336785"/>
            <a:ext cx="3312368" cy="43325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4763"/>
            <a:ext cx="9134475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 descr="4ю4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27784" y="908720"/>
            <a:ext cx="4248472" cy="579137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39752" y="332656"/>
            <a:ext cx="4838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Century Gothic" pitchFamily="34" charset="0"/>
              </a:rPr>
              <a:t>Процесс изготовления батика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125</Words>
  <Application>Microsoft Office PowerPoint</Application>
  <PresentationFormat>Экран (4:3)</PresentationFormat>
  <Paragraphs>33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6</cp:revision>
  <dcterms:created xsi:type="dcterms:W3CDTF">2022-12-28T10:59:54Z</dcterms:created>
  <dcterms:modified xsi:type="dcterms:W3CDTF">2026-07-15T09:54:09Z</dcterms:modified>
</cp:coreProperties>
</file>